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097280"/>
            <a:ext cx="5943600" cy="5943600"/>
          </a:xfrm>
          <a:prstGeom prst="ellipse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3566160"/>
            <a:ext cx="3840480" cy="384048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</a:rPr>
              <a:t>禾芯科技 HexaGrow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432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800" b="0">
                <a:solidFill>
                  <a:srgbClr val="FFFFFF"/>
                </a:solidFill>
                <a:latin typeface="Microsoft YaHei"/>
              </a:rPr>
              <a:t>让每一座温室都会“思考”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8229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D8EEE4"/>
                </a:solidFill>
                <a:latin typeface="Microsoft YaHei"/>
              </a:rPr>
              <a:t>A 轮融资路演 · 2026 年 3 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035040"/>
            <a:ext cx="8229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100" b="0">
                <a:solidFill>
                  <a:srgbClr val="BFDDD0"/>
                </a:solidFill>
                <a:latin typeface="Microsoft YaHei"/>
              </a:rPr>
              <a:t>示例文件：公司与数据均为虚构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种植户的三个难题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35%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能耗高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供暖与补光占温室运营成本的 35%，冬季更高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79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70%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靠经验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79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70% 的种植决策依赖老师傅，经验难以复制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Microsoft YaHei"/>
              </a:rPr>
              <a:t>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Microsoft YaHei"/>
              </a:rPr>
              <a:t>产量不稳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同一品种在不同大棚的产量差异可达 40%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我们的方案：感知 → 决策 → 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3</a:t>
            </a:r>
          </a:p>
        </p:txBody>
      </p:sp>
      <p:sp>
        <p:nvSpPr>
          <p:cNvPr id="5" name="Oval 4"/>
          <p:cNvSpPr/>
          <p:nvPr/>
        </p:nvSpPr>
        <p:spPr>
          <a:xfrm>
            <a:off x="178308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感知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每座大棚部署 12 个传感节点，实时采集温度、湿度、光照、CO₂ 与土壤数据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77639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决策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AI 气候模型结合天气预报，每 5 分钟计算一次最优环境参数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772400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37260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Microsoft YaHei"/>
              </a:rPr>
              <a:t>执行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Microsoft YaHei"/>
              </a:rPr>
              <a:t>自动控制卷帘、风机、补光灯和水肥一体机，无需人工值守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产品一览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4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4708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173736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手机端一键查看所有大棚的状态与告警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5292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74320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按作物与生长阶段内置 60+ 种植策略模板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85876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3749039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离线也能运行：网络中断时网关按本地策略继续控制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86460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475488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Microsoft YaHei"/>
              </a:rPr>
              <a:t>开放接口，兼容主流国产控制器与传感器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645920"/>
            <a:ext cx="3474720" cy="18288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182880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22%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278892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平均节能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3840480"/>
            <a:ext cx="3474720" cy="1828800"/>
          </a:xfrm>
          <a:prstGeom prst="round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402336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15%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98348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平均增产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市场规模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5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600200"/>
            <a:ext cx="4389120" cy="4389120"/>
          </a:xfrm>
          <a:prstGeom prst="ellipse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00200" y="2286000"/>
            <a:ext cx="3017520" cy="3017520"/>
          </a:xfrm>
          <a:prstGeom prst="ellipse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86000" y="2971800"/>
            <a:ext cx="1645920" cy="16459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35040" y="1938528"/>
            <a:ext cx="164592" cy="822960"/>
          </a:xfrm>
          <a:prstGeom prst="rect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全国设施农业面积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4,000 万亩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3355848"/>
            <a:ext cx="164592" cy="822960"/>
          </a:xfrm>
          <a:prstGeom prst="rect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可服务市场（中高端连栋温室）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65760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¥320 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40" y="4773168"/>
            <a:ext cx="164592" cy="82296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66344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Microsoft YaHei"/>
              </a:rPr>
              <a:t>三年目标市场份额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07492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F7A5A"/>
                </a:solidFill>
                <a:latin typeface="Microsoft YaHei"/>
              </a:rPr>
              <a:t>¥12 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商业模式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2926080"/>
                <a:gridCol w="3017520"/>
              </a:tblGrid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收入项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收费方式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价格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智能网关 + 传感器套件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一次性销售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¥18,000 / 棚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AI 控制平台订阅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按年付费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¥600 / 亩 / 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种植顾问服务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按需购买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¥5,000 / 次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Microsoft YaHei"/>
              </a:rPr>
              <a:t>订阅收入占比已达 58%，毛利率 71%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业务增长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64008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400" b="0">
                <a:solidFill>
                  <a:srgbClr val="6B7A74"/>
                </a:solidFill>
                <a:latin typeface="Microsoft YaHei"/>
              </a:rPr>
              <a:t>年度经常性收入（ARR，万元）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5111098"/>
            <a:ext cx="914400" cy="558181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4699618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4707967"/>
            <a:ext cx="914400" cy="96131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11680" y="4296487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310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6160" y="4056755"/>
            <a:ext cx="914400" cy="1612524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3645275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520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3219483"/>
            <a:ext cx="914400" cy="2449796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2808003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790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2025 Q4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2103120"/>
            <a:ext cx="914400" cy="3566160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89320" y="169164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Microsoft YaHei"/>
              </a:rPr>
              <a:t>1,150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2026 Q1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17373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86 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3774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签约客户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31089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1.2 万亩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37490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覆盖面积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4805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Microsoft YaHei"/>
              </a:rPr>
              <a:t>94%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512064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Microsoft YaHei"/>
              </a:rPr>
              <a:t>年续费率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竞争对比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/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禾芯科技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传统温控器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icrosoft YaHei"/>
                        </a:rPr>
                        <a:t>进口系统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AI 自动决策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F7A5A"/>
                          </a:solidFill>
                          <a:latin typeface="Microsoft YaHei"/>
                        </a:rPr>
                        <a:t>✓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C0392B"/>
                          </a:solidFill>
                          <a:latin typeface="Microsoft YaHei"/>
                        </a:rPr>
                        <a:t>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F7A5A"/>
                          </a:solidFill>
                          <a:latin typeface="Microsoft YaHei"/>
                        </a:rPr>
                        <a:t>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单棚部署成本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¥1.8 万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¥0.6 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¥9 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本地化服务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48 小时上门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有限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按周排期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中文作物模型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Microsoft YaHei"/>
                        </a:rPr>
                        <a:t>60+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Microsoft YaHei"/>
                        </a:rPr>
                        <a:t>少量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核心团队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9</a:t>
            </a:r>
          </a:p>
        </p:txBody>
      </p:sp>
      <p:sp>
        <p:nvSpPr>
          <p:cNvPr id="5" name="Oval 4"/>
          <p:cNvSpPr/>
          <p:nvPr/>
        </p:nvSpPr>
        <p:spPr>
          <a:xfrm>
            <a:off x="150876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陈 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前某农业装备企业事业部总经理，15 年设施农业经验</a:t>
            </a:r>
          </a:p>
        </p:txBody>
      </p:sp>
      <p:sp>
        <p:nvSpPr>
          <p:cNvPr id="9" name="Oval 8"/>
          <p:cNvSpPr/>
          <p:nvPr/>
        </p:nvSpPr>
        <p:spPr>
          <a:xfrm>
            <a:off x="434340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林 若溪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控制工程博士，曾负责工业物联网平台研发</a:t>
            </a:r>
          </a:p>
        </p:txBody>
      </p:sp>
      <p:sp>
        <p:nvSpPr>
          <p:cNvPr id="13" name="Oval 12"/>
          <p:cNvSpPr/>
          <p:nvPr/>
        </p:nvSpPr>
        <p:spPr>
          <a:xfrm>
            <a:off x="71780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周 启航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首席农艺师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高级农艺师，主持过 20 余个温室种植示范项目</a:t>
            </a:r>
          </a:p>
        </p:txBody>
      </p:sp>
      <p:sp>
        <p:nvSpPr>
          <p:cNvPr id="17" name="Oval 16"/>
          <p:cNvSpPr/>
          <p:nvPr/>
        </p:nvSpPr>
        <p:spPr>
          <a:xfrm>
            <a:off x="1001268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Microsoft YaHei"/>
              </a:rPr>
              <a:t>许 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Microsoft YaHei"/>
              </a:rPr>
              <a:t>COO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Microsoft YaHei"/>
              </a:rPr>
              <a:t>前连锁零售企业运营总监，负责渠道与交付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Microsoft YaHei"/>
              </a:rPr>
              <a:t>本轮融资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Microsoft YaHei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4206240" cy="27432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42062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¥8,000 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1554480"/>
            <a:ext cx="54864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C2B26"/>
                </a:solidFill>
                <a:latin typeface="Microsoft YaHei"/>
              </a:rPr>
              <a:t>资金用途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1945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研发与算法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8160" y="2267712"/>
            <a:ext cx="3017520" cy="3474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247119" y="21945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8803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市场与渠道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2953512"/>
            <a:ext cx="2263140" cy="347472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2740" y="28803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5661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供应链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3639312"/>
            <a:ext cx="1508760" cy="347472"/>
          </a:xfrm>
          <a:prstGeom prst="rect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38360" y="35661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42519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Microsoft YaHei"/>
              </a:rPr>
              <a:t>运营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4325112"/>
            <a:ext cx="754380" cy="347472"/>
          </a:xfrm>
          <a:prstGeom prst="rect">
            <a:avLst/>
          </a:prstGeom>
          <a:solidFill>
            <a:srgbClr val="6B7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83980" y="42519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Microsoft YaHei"/>
              </a:rPr>
              <a:t>10%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Microsoft YaHei"/>
              </a:rPr>
              <a:t>下一里程碑：2027 年底覆盖 10 万亩，实现盈亏平衡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468880"/>
            <a:ext cx="12191695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Microsoft YaHei"/>
              </a:rPr>
              <a:t>谢谢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657600"/>
            <a:ext cx="12191695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D8EEE4"/>
                </a:solidFill>
                <a:latin typeface="Microsoft YaHei"/>
              </a:rPr>
              <a:t>contact@hexagrow.example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禾芯科技 HexaGrow</dc:title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