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863840" y="-1097280"/>
            <a:ext cx="5943600" cy="5943600"/>
          </a:xfrm>
          <a:prstGeom prst="ellipse">
            <a:avLst/>
          </a:prstGeom>
          <a:solidFill>
            <a:srgbClr val="2A8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3566160"/>
            <a:ext cx="3840480" cy="3840480"/>
          </a:xfrm>
          <a:prstGeom prst="ellipse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Microsoft YaHei"/>
              </a:rPr>
              <a:t>HexaGrow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74320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2800" b="0">
                <a:solidFill>
                  <a:srgbClr val="FFFFFF"/>
                </a:solidFill>
                <a:latin typeface="Microsoft YaHei"/>
              </a:rPr>
              <a:t>Let every greenhouse "think"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931920"/>
            <a:ext cx="8229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0">
                <a:solidFill>
                  <a:srgbClr val="D8EEE4"/>
                </a:solidFill>
                <a:latin typeface="Microsoft YaHei"/>
              </a:rPr>
              <a:t>Series A Funding Roadshow · March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035040"/>
            <a:ext cx="8229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100" b="0">
                <a:solidFill>
                  <a:srgbClr val="BFDDD0"/>
                </a:solidFill>
                <a:latin typeface="Microsoft YaHei"/>
              </a:rPr>
              <a:t>Sample document: company and data are fictional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Three challenges for growers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4206240"/>
          </a:xfrm>
          <a:prstGeom prst="roundRect">
            <a:avLst>
              <a:gd name="adj" fmla="val 6000"/>
            </a:avLst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920240"/>
            <a:ext cx="28346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5400" b="1">
                <a:solidFill>
                  <a:srgbClr val="F2A53B"/>
                </a:solidFill>
                <a:latin typeface="Microsoft YaHei"/>
              </a:rPr>
              <a:t>35%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200400"/>
            <a:ext cx="28346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2200" b="1">
                <a:solidFill>
                  <a:srgbClr val="1C2B26"/>
                </a:solidFill>
                <a:latin typeface="Microsoft YaHei"/>
              </a:rPr>
              <a:t>High energy consumption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931920"/>
            <a:ext cx="2834640" cy="1645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Microsoft YaHei"/>
              </a:rPr>
              <a:t>Heating and supplemental lighting account for 35% of greenhouse operating costs, higher in winter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59" y="1645920"/>
            <a:ext cx="3383280" cy="4206240"/>
          </a:xfrm>
          <a:prstGeom prst="roundRect">
            <a:avLst>
              <a:gd name="adj" fmla="val 6000"/>
            </a:avLst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54879" y="1920240"/>
            <a:ext cx="28346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5400" b="1">
                <a:solidFill>
                  <a:srgbClr val="F2A53B"/>
                </a:solidFill>
                <a:latin typeface="Microsoft YaHei"/>
              </a:rPr>
              <a:t>70%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79" y="3200400"/>
            <a:ext cx="28346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2200" b="1">
                <a:solidFill>
                  <a:srgbClr val="1C2B26"/>
                </a:solidFill>
                <a:latin typeface="Microsoft YaHei"/>
              </a:rPr>
              <a:t>Reliance on experience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79" y="3931920"/>
            <a:ext cx="2834640" cy="1645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Microsoft YaHei"/>
              </a:rPr>
              <a:t>70% of planting decisions rely on veteran growers, and their experience is hard to replicate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645920"/>
            <a:ext cx="3383280" cy="4206240"/>
          </a:xfrm>
          <a:prstGeom prst="roundRect">
            <a:avLst>
              <a:gd name="adj" fmla="val 6000"/>
            </a:avLst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03920" y="1920240"/>
            <a:ext cx="28346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5400" b="1">
                <a:solidFill>
                  <a:srgbClr val="F2A53B"/>
                </a:solidFill>
                <a:latin typeface="Microsoft YaHei"/>
              </a:rPr>
              <a:t>40%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920" y="3200400"/>
            <a:ext cx="28346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2200" b="1">
                <a:solidFill>
                  <a:srgbClr val="1C2B26"/>
                </a:solidFill>
                <a:latin typeface="Microsoft YaHei"/>
              </a:rPr>
              <a:t>Unstable yields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0" y="3931920"/>
            <a:ext cx="2834640" cy="1645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Microsoft YaHei"/>
              </a:rPr>
              <a:t>The yield of the same variety can vary by up to 40% across different greenhouses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Our solution: Sense → Decide → 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3</a:t>
            </a:r>
          </a:p>
        </p:txBody>
      </p:sp>
      <p:sp>
        <p:nvSpPr>
          <p:cNvPr id="5" name="Oval 4"/>
          <p:cNvSpPr/>
          <p:nvPr/>
        </p:nvSpPr>
        <p:spPr>
          <a:xfrm>
            <a:off x="178308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30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54680"/>
            <a:ext cx="32918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400" b="1">
                <a:solidFill>
                  <a:srgbClr val="1C2B26"/>
                </a:solidFill>
                <a:latin typeface="Microsoft YaHei"/>
              </a:rPr>
              <a:t>Sense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840480"/>
            <a:ext cx="3108960" cy="20116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0">
                <a:solidFill>
                  <a:srgbClr val="6B7A74"/>
                </a:solidFill>
                <a:latin typeface="Microsoft YaHei"/>
              </a:rPr>
              <a:t>Each greenhouse is equipped with 12 sensor nodes to collect temperature, humidity, light, CO₂, and soil data in real time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977639" y="2148840"/>
            <a:ext cx="640080" cy="365760"/>
          </a:xfrm>
          <a:prstGeom prst="rightArrow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30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26280" y="3154680"/>
            <a:ext cx="32918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400" b="1">
                <a:solidFill>
                  <a:srgbClr val="1C2B26"/>
                </a:solidFill>
                <a:latin typeface="Microsoft YaHei"/>
              </a:rPr>
              <a:t>Decide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3840480"/>
            <a:ext cx="3108960" cy="20116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0">
                <a:solidFill>
                  <a:srgbClr val="6B7A74"/>
                </a:solidFill>
                <a:latin typeface="Microsoft YaHei"/>
              </a:rPr>
              <a:t>The AI climate model combines weather forecasts to calculate optimal environmental parameters every 5 minutes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7772400" y="2148840"/>
            <a:ext cx="640080" cy="365760"/>
          </a:xfrm>
          <a:prstGeom prst="rightArrow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37260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30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3154680"/>
            <a:ext cx="32918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400" b="1">
                <a:solidFill>
                  <a:srgbClr val="1C2B26"/>
                </a:solidFill>
                <a:latin typeface="Microsoft YaHei"/>
              </a:rPr>
              <a:t>Act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3840480"/>
            <a:ext cx="3108960" cy="20116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0">
                <a:solidFill>
                  <a:srgbClr val="6B7A74"/>
                </a:solidFill>
                <a:latin typeface="Microsoft YaHei"/>
              </a:rPr>
              <a:t>Automatically control roller blinds, fans, supplemental lights, and integrated water-fertilizer machines, with no manual supervision required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Product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4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47088"/>
            <a:ext cx="256032" cy="256032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1737360"/>
            <a:ext cx="603504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0">
                <a:solidFill>
                  <a:srgbClr val="1C2B26"/>
                </a:solidFill>
                <a:latin typeface="Microsoft YaHei"/>
              </a:rPr>
              <a:t>View the status and alerts of all greenhouses with one tap on your phone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2852928"/>
            <a:ext cx="256032" cy="256032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80160" y="2743200"/>
            <a:ext cx="603504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0">
                <a:solidFill>
                  <a:srgbClr val="1C2B26"/>
                </a:solidFill>
                <a:latin typeface="Microsoft YaHei"/>
              </a:rPr>
              <a:t>60+ built-in planting strategy templates by crop and growth stage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3858768"/>
            <a:ext cx="256032" cy="256032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80160" y="3749039"/>
            <a:ext cx="603504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0">
                <a:solidFill>
                  <a:srgbClr val="1C2B26"/>
                </a:solidFill>
                <a:latin typeface="Microsoft YaHei"/>
              </a:rPr>
              <a:t>Works offline too: when the network is down, the gateway continues control according to local strategies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4864608"/>
            <a:ext cx="256032" cy="256032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80160" y="4754880"/>
            <a:ext cx="603504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0">
                <a:solidFill>
                  <a:srgbClr val="1C2B26"/>
                </a:solidFill>
                <a:latin typeface="Microsoft YaHei"/>
              </a:rPr>
              <a:t>Open interfaces, compatible with mainstream domestic controllers and sensors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79" y="1645920"/>
            <a:ext cx="3474720" cy="1828800"/>
          </a:xfrm>
          <a:prstGeom prst="round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79" y="1828800"/>
            <a:ext cx="347472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Microsoft YaHei"/>
              </a:rPr>
              <a:t>22%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79" y="2788920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Microsoft YaHei"/>
              </a:rPr>
              <a:t>Average energy savings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55279" y="3840480"/>
            <a:ext cx="3474720" cy="1828800"/>
          </a:xfrm>
          <a:prstGeom prst="roundRect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79" y="4023360"/>
            <a:ext cx="347472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Microsoft YaHei"/>
              </a:rPr>
              <a:t>15%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4983480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Microsoft YaHei"/>
              </a:rPr>
              <a:t>Average yield increase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Market size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5</a:t>
            </a:r>
          </a:p>
        </p:txBody>
      </p:sp>
      <p:sp>
        <p:nvSpPr>
          <p:cNvPr id="5" name="Oval 4"/>
          <p:cNvSpPr/>
          <p:nvPr/>
        </p:nvSpPr>
        <p:spPr>
          <a:xfrm>
            <a:off x="914400" y="1600200"/>
            <a:ext cx="4389120" cy="4389120"/>
          </a:xfrm>
          <a:prstGeom prst="ellipse">
            <a:avLst/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600200" y="2286000"/>
            <a:ext cx="3017520" cy="3017520"/>
          </a:xfrm>
          <a:prstGeom prst="ellipse">
            <a:avLst/>
          </a:prstGeom>
          <a:solidFill>
            <a:srgbClr val="B9D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286000" y="2971800"/>
            <a:ext cx="1645920" cy="16459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35040" y="1938528"/>
            <a:ext cx="164592" cy="822960"/>
          </a:xfrm>
          <a:prstGeom prst="rect">
            <a:avLst/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1828800"/>
            <a:ext cx="51206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600" b="0">
                <a:solidFill>
                  <a:srgbClr val="6B7A74"/>
                </a:solidFill>
                <a:latin typeface="Microsoft YaHei"/>
              </a:rPr>
              <a:t>National protected agriculture area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240280"/>
            <a:ext cx="512064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40 million mu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35040" y="3355848"/>
            <a:ext cx="164592" cy="822960"/>
          </a:xfrm>
          <a:prstGeom prst="rect">
            <a:avLst/>
          </a:prstGeom>
          <a:solidFill>
            <a:srgbClr val="B9D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3246120"/>
            <a:ext cx="51206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600" b="0">
                <a:solidFill>
                  <a:srgbClr val="6B7A74"/>
                </a:solidFill>
                <a:latin typeface="Microsoft YaHei"/>
              </a:rPr>
              <a:t>Serviceable Market (Mid-to-High-End Multi-Span Greenhouses)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3657600"/>
            <a:ext cx="512064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¥32 Billion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35040" y="4773168"/>
            <a:ext cx="164592" cy="82296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0" y="4663440"/>
            <a:ext cx="51206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600" b="0">
                <a:solidFill>
                  <a:srgbClr val="6B7A74"/>
                </a:solidFill>
                <a:latin typeface="Microsoft YaHei"/>
              </a:rPr>
              <a:t>Three-Year Target Market Share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5074920"/>
            <a:ext cx="512064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F7A5A"/>
                </a:solidFill>
                <a:latin typeface="Microsoft YaHei"/>
              </a:rPr>
              <a:t>¥1.2 Billion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Business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1737360"/>
          <a:ext cx="10515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2926080"/>
                <a:gridCol w="3017520"/>
              </a:tblGrid>
              <a:tr h="731520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1">
                          <a:solidFill>
                            <a:srgbClr val="FFFFFF"/>
                          </a:solidFill>
                          <a:latin typeface="Microsoft YaHei"/>
                        </a:rPr>
                        <a:t>Revenue Items</a:t>
                      </a:r>
                    </a:p>
                  </a:txBody>
                  <a:tcPr>
                    <a:solidFill>
                      <a:srgbClr val="1F7A5A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1">
                          <a:solidFill>
                            <a:srgbClr val="FFFFFF"/>
                          </a:solidFill>
                          <a:latin typeface="Microsoft YaHei"/>
                        </a:rPr>
                        <a:t>Charging Method</a:t>
                      </a:r>
                    </a:p>
                  </a:txBody>
                  <a:tcPr>
                    <a:solidFill>
                      <a:srgbClr val="1F7A5A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1">
                          <a:solidFill>
                            <a:srgbClr val="FFFFFF"/>
                          </a:solidFill>
                          <a:latin typeface="Microsoft YaHei"/>
                        </a:rPr>
                        <a:t>Price</a:t>
                      </a:r>
                    </a:p>
                  </a:txBody>
                  <a:tcPr>
                    <a:solidFill>
                      <a:srgbClr val="1F7A5A"/>
                    </a:solidFill>
                  </a:tcPr>
                </a:tc>
              </a:tr>
              <a:tr h="731520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Smart Gateway + Sensor Kit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One-Time Sale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¥18,000 / Greenhouse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</a:tr>
              <a:tr h="731520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AI Control Platform Subscription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Annual Payment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¥600 / Mu / Year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Planting Advisory Services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On-Demand Purchase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¥5,000 / Session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2960" y="512064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1">
                <a:solidFill>
                  <a:srgbClr val="1F7A5A"/>
                </a:solidFill>
                <a:latin typeface="Microsoft YaHei"/>
              </a:rPr>
              <a:t>Subscription revenue share has reached 58%, gross margin 71%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Business 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64008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400" b="0">
                <a:solidFill>
                  <a:srgbClr val="6B7A74"/>
                </a:solidFill>
                <a:latin typeface="Microsoft YaHei"/>
              </a:rPr>
              <a:t>Annual Recurring Revenue (ARR, Ten Thousand Yuan)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5111098"/>
            <a:ext cx="914400" cy="558181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4699618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400" b="1">
                <a:solidFill>
                  <a:srgbClr val="1C2B26"/>
                </a:solidFill>
                <a:latin typeface="Microsoft YaHei"/>
              </a:rPr>
              <a:t>180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2025 Q1</a:t>
            </a:r>
          </a:p>
        </p:txBody>
      </p:sp>
      <p:sp>
        <p:nvSpPr>
          <p:cNvPr id="9" name="Rectangle 8"/>
          <p:cNvSpPr/>
          <p:nvPr/>
        </p:nvSpPr>
        <p:spPr>
          <a:xfrm>
            <a:off x="2240280" y="4707967"/>
            <a:ext cx="914400" cy="961312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011680" y="4296487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400" b="1">
                <a:solidFill>
                  <a:srgbClr val="1C2B26"/>
                </a:solidFill>
                <a:latin typeface="Microsoft YaHei"/>
              </a:rPr>
              <a:t>310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2025 Q2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66160" y="4056755"/>
            <a:ext cx="914400" cy="1612524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37560" y="3645275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400" b="1">
                <a:solidFill>
                  <a:srgbClr val="1C2B26"/>
                </a:solidFill>
                <a:latin typeface="Microsoft YaHei"/>
              </a:rPr>
              <a:t>520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3756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2025 Q3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92040" y="3219483"/>
            <a:ext cx="914400" cy="2449796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63440" y="2808003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400" b="1">
                <a:solidFill>
                  <a:srgbClr val="1C2B26"/>
                </a:solidFill>
                <a:latin typeface="Microsoft YaHei"/>
              </a:rPr>
              <a:t>790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2025 Q4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17920" y="2103120"/>
            <a:ext cx="914400" cy="3566160"/>
          </a:xfrm>
          <a:prstGeom prst="rect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89320" y="169164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400" b="1">
                <a:solidFill>
                  <a:srgbClr val="1C2B26"/>
                </a:solidFill>
                <a:latin typeface="Microsoft YaHei"/>
              </a:rPr>
              <a:t>1,150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8932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2026 Q1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6720" y="1737360"/>
            <a:ext cx="347472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200" b="1">
                <a:solidFill>
                  <a:srgbClr val="1F7A5A"/>
                </a:solidFill>
                <a:latin typeface="Microsoft YaHei"/>
              </a:rPr>
              <a:t>86 Companies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0" y="2377439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Microsoft YaHei"/>
              </a:rPr>
              <a:t>Signed Customers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46720" y="3108960"/>
            <a:ext cx="347472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200" b="1">
                <a:solidFill>
                  <a:srgbClr val="1F7A5A"/>
                </a:solidFill>
                <a:latin typeface="Microsoft YaHei"/>
              </a:rPr>
              <a:t>12,000 Mu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0" y="3749039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Microsoft YaHei"/>
              </a:rPr>
              <a:t>Coverage Area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0" y="4480560"/>
            <a:ext cx="347472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200" b="1">
                <a:solidFill>
                  <a:srgbClr val="1F7A5A"/>
                </a:solidFill>
                <a:latin typeface="Microsoft YaHei"/>
              </a:rPr>
              <a:t>94%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0" y="5120640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Microsoft YaHei"/>
              </a:rPr>
              <a:t>Annual Renewal Rate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Competitive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1737360"/>
          <a:ext cx="10515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694944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1">
                          <a:solidFill>
                            <a:srgbClr val="FFFFFF"/>
                          </a:solidFill>
                          <a:latin typeface="Microsoft YaHei"/>
                        </a:rPr>
                        <a:t/>
                      </a:r>
                    </a:p>
                  </a:txBody>
                  <a:tcPr>
                    <a:solidFill>
                      <a:srgbClr val="1C2B26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icrosoft YaHei"/>
                        </a:rPr>
                        <a:t>Hexin Technology</a:t>
                      </a:r>
                    </a:p>
                  </a:txBody>
                  <a:tcPr>
                    <a:solidFill>
                      <a:srgbClr val="1F7A5A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icrosoft YaHei"/>
                        </a:rPr>
                        <a:t>Traditional thermostat</a:t>
                      </a:r>
                    </a:p>
                  </a:txBody>
                  <a:tcPr>
                    <a:solidFill>
                      <a:srgbClr val="1C2B26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icrosoft YaHei"/>
                        </a:rPr>
                        <a:t>Imported system</a:t>
                      </a:r>
                    </a:p>
                  </a:txBody>
                  <a:tcPr>
                    <a:solidFill>
                      <a:srgbClr val="1C2B26"/>
                    </a:solidFill>
                  </a:tcPr>
                </a:tc>
              </a:tr>
              <a:tr h="694944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AI automatic decision-making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1F7A5A"/>
                          </a:solidFill>
                          <a:latin typeface="Microsoft YaHei"/>
                        </a:rPr>
                        <a:t>✓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C0392B"/>
                          </a:solidFill>
                          <a:latin typeface="Microsoft YaHei"/>
                        </a:rPr>
                        <a:t>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F7A5A"/>
                          </a:solidFill>
                          <a:latin typeface="Microsoft YaHei"/>
                        </a:rPr>
                        <a:t>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94944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Single greenhouse deployment cost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1C2B26"/>
                          </a:solidFill>
                          <a:latin typeface="Microsoft YaHei"/>
                        </a:rPr>
                        <a:t>¥18,000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¥6,000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¥90,000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94944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Localized service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1C2B26"/>
                          </a:solidFill>
                          <a:latin typeface="Microsoft YaHei"/>
                        </a:rPr>
                        <a:t>On-site within 48 hours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Limited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Scheduled by week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94944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Chinese crop model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1C2B26"/>
                          </a:solidFill>
                          <a:latin typeface="Microsoft YaHei"/>
                        </a:rPr>
                        <a:t>60+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None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A small amount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Core team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9</a:t>
            </a:r>
          </a:p>
        </p:txBody>
      </p:sp>
      <p:sp>
        <p:nvSpPr>
          <p:cNvPr id="5" name="Oval 4"/>
          <p:cNvSpPr/>
          <p:nvPr/>
        </p:nvSpPr>
        <p:spPr>
          <a:xfrm>
            <a:off x="150876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Chen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08960"/>
            <a:ext cx="27432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000" b="1">
                <a:solidFill>
                  <a:srgbClr val="1C2B26"/>
                </a:solidFill>
                <a:latin typeface="Microsoft YaHei"/>
              </a:rPr>
              <a:t>Chen Yuan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611880"/>
            <a:ext cx="27432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1">
                <a:solidFill>
                  <a:srgbClr val="1F7A5A"/>
                </a:solidFill>
                <a:latin typeface="Microsoft YaHei"/>
              </a:rPr>
              <a:t>CEO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114800"/>
            <a:ext cx="2560320" cy="18288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Former general manager of a business division at an agricultural equipment company, 15 years of protected agriculture experience</a:t>
            </a:r>
          </a:p>
        </p:txBody>
      </p:sp>
      <p:sp>
        <p:nvSpPr>
          <p:cNvPr id="9" name="Oval 8"/>
          <p:cNvSpPr/>
          <p:nvPr/>
        </p:nvSpPr>
        <p:spPr>
          <a:xfrm>
            <a:off x="4343400" y="1737360"/>
            <a:ext cx="1188720" cy="1188720"/>
          </a:xfrm>
          <a:prstGeom prst="ellipse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Lin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6160" y="3108960"/>
            <a:ext cx="27432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000" b="1">
                <a:solidFill>
                  <a:srgbClr val="1C2B26"/>
                </a:solidFill>
                <a:latin typeface="Microsoft YaHei"/>
              </a:rPr>
              <a:t>Lin Ruoxi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3611880"/>
            <a:ext cx="27432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1">
                <a:solidFill>
                  <a:srgbClr val="1F7A5A"/>
                </a:solidFill>
                <a:latin typeface="Microsoft YaHei"/>
              </a:rPr>
              <a:t>CTO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4114800"/>
            <a:ext cx="2560320" cy="18288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PhD in control engineering, formerly responsible for industrial IoT platform R&amp;D</a:t>
            </a:r>
          </a:p>
        </p:txBody>
      </p:sp>
      <p:sp>
        <p:nvSpPr>
          <p:cNvPr id="13" name="Oval 12"/>
          <p:cNvSpPr/>
          <p:nvPr/>
        </p:nvSpPr>
        <p:spPr>
          <a:xfrm>
            <a:off x="717804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Zhou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3108960"/>
            <a:ext cx="27432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000" b="1">
                <a:solidFill>
                  <a:srgbClr val="1C2B26"/>
                </a:solidFill>
                <a:latin typeface="Microsoft YaHei"/>
              </a:rPr>
              <a:t>Zhou Qihang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3611880"/>
            <a:ext cx="27432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1">
                <a:solidFill>
                  <a:srgbClr val="1F7A5A"/>
                </a:solidFill>
                <a:latin typeface="Microsoft YaHei"/>
              </a:rPr>
              <a:t>Chief Agronomist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4114800"/>
            <a:ext cx="2560320" cy="18288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Senior agronomist, has led more than 20 greenhouse planting demonstration projects</a:t>
            </a:r>
          </a:p>
        </p:txBody>
      </p:sp>
      <p:sp>
        <p:nvSpPr>
          <p:cNvPr id="17" name="Oval 16"/>
          <p:cNvSpPr/>
          <p:nvPr/>
        </p:nvSpPr>
        <p:spPr>
          <a:xfrm>
            <a:off x="10012680" y="1737360"/>
            <a:ext cx="1188720" cy="1188720"/>
          </a:xfrm>
          <a:prstGeom prst="ellipse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Xu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5440" y="3108960"/>
            <a:ext cx="27432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000" b="1">
                <a:solidFill>
                  <a:srgbClr val="1C2B26"/>
                </a:solidFill>
                <a:latin typeface="Microsoft YaHei"/>
              </a:rPr>
              <a:t>Xu Ning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5440" y="3611880"/>
            <a:ext cx="27432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1">
                <a:solidFill>
                  <a:srgbClr val="1F7A5A"/>
                </a:solidFill>
                <a:latin typeface="Microsoft YaHei"/>
              </a:rPr>
              <a:t>COO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0" y="4114800"/>
            <a:ext cx="2560320" cy="18288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Former operations director at a chain retail company, responsible for channels and delivery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Current financing round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45920"/>
            <a:ext cx="4206240" cy="2743200"/>
          </a:xfrm>
          <a:prstGeom prst="round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42062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Microsoft YaHei"/>
              </a:rPr>
              <a:t>¥80 million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0" y="1554480"/>
            <a:ext cx="54864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1">
                <a:solidFill>
                  <a:srgbClr val="1C2B26"/>
                </a:solidFill>
                <a:latin typeface="Microsoft YaHei"/>
              </a:rPr>
              <a:t>Use of Funds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0" y="2194560"/>
            <a:ext cx="23774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1C2B26"/>
                </a:solidFill>
                <a:latin typeface="Microsoft YaHei"/>
              </a:rPr>
              <a:t>R&amp;D and Algorithms</a:t>
            </a:r>
          </a:p>
        </p:txBody>
      </p:sp>
      <p:sp>
        <p:nvSpPr>
          <p:cNvPr id="9" name="Rectangle 8"/>
          <p:cNvSpPr/>
          <p:nvPr/>
        </p:nvSpPr>
        <p:spPr>
          <a:xfrm>
            <a:off x="8138160" y="2267712"/>
            <a:ext cx="3017520" cy="347472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247119" y="2194560"/>
            <a:ext cx="82296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1">
                <a:solidFill>
                  <a:srgbClr val="1C2B26"/>
                </a:solidFill>
                <a:latin typeface="Microsoft YaHei"/>
              </a:rPr>
              <a:t>40%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0" y="2880360"/>
            <a:ext cx="23774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1C2B26"/>
                </a:solidFill>
                <a:latin typeface="Microsoft YaHei"/>
              </a:rPr>
              <a:t>Marketing and Channels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38160" y="2953512"/>
            <a:ext cx="2263140" cy="347472"/>
          </a:xfrm>
          <a:prstGeom prst="rect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492740" y="2880360"/>
            <a:ext cx="82296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1">
                <a:solidFill>
                  <a:srgbClr val="1C2B26"/>
                </a:solidFill>
                <a:latin typeface="Microsoft YaHei"/>
              </a:rPr>
              <a:t>30%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0" y="3566160"/>
            <a:ext cx="23774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1C2B26"/>
                </a:solidFill>
                <a:latin typeface="Microsoft YaHei"/>
              </a:rPr>
              <a:t>Supply Chain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60" y="3639312"/>
            <a:ext cx="1508760" cy="347472"/>
          </a:xfrm>
          <a:prstGeom prst="rect">
            <a:avLst/>
          </a:prstGeom>
          <a:solidFill>
            <a:srgbClr val="2A8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738360" y="3566160"/>
            <a:ext cx="82296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1">
                <a:solidFill>
                  <a:srgbClr val="1C2B26"/>
                </a:solidFill>
                <a:latin typeface="Microsoft YaHei"/>
              </a:rPr>
              <a:t>20%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0" y="4251960"/>
            <a:ext cx="23774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1C2B26"/>
                </a:solidFill>
                <a:latin typeface="Microsoft YaHei"/>
              </a:rPr>
              <a:t>Operations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38160" y="4325112"/>
            <a:ext cx="754380" cy="347472"/>
          </a:xfrm>
          <a:prstGeom prst="rect">
            <a:avLst/>
          </a:prstGeom>
          <a:solidFill>
            <a:srgbClr val="6B7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83980" y="4251960"/>
            <a:ext cx="82296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1">
                <a:solidFill>
                  <a:srgbClr val="1C2B26"/>
                </a:solidFill>
                <a:latin typeface="Microsoft YaHei"/>
              </a:rPr>
              <a:t>10%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12064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1">
                <a:solidFill>
                  <a:srgbClr val="1F7A5A"/>
                </a:solidFill>
                <a:latin typeface="Microsoft YaHei"/>
              </a:rPr>
              <a:t>Next Milestone: Cover 100,000 mu by the end of 2027 and achieve break-even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2468880"/>
            <a:ext cx="12191695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Microsoft YaHei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3657600"/>
            <a:ext cx="12191695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800" b="0">
                <a:solidFill>
                  <a:srgbClr val="D8EEE4"/>
                </a:solidFill>
                <a:latin typeface="Microsoft YaHei"/>
              </a:rPr>
              <a:t>contact@hexagrow.example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禾芯科技 HexaGrow</dc:title>
  <dc:subject/>
  <dc:creator/>
  <cp:keywords/>
  <dc:description>generated using python-pptx</dc:description>
  <cp:lastModifiedBy/>
  <cp:revision>1</cp:revision>
  <dcterms:created xsi:type="dcterms:W3CDTF">2013-01-27T09:14:16Z</dcterms:created>
  <dcterms:modified xsi:type="dcterms:W3CDTF">2013-01-27T09:15:58Z</dcterms:modified>
  <cp:category/>
</cp:coreProperties>
</file>