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097280"/>
            <a:ext cx="5943600" cy="5943600"/>
          </a:xfrm>
          <a:prstGeom prst="ellipse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3566160"/>
            <a:ext cx="3840480" cy="384048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Arial"/>
              </a:rPr>
              <a:t>HexaGrow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4320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800" b="0">
                <a:solidFill>
                  <a:srgbClr val="FFFFFF"/>
                </a:solidFill>
                <a:latin typeface="Arial"/>
              </a:rPr>
              <a:t>Greenhouses that think for themselves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31920"/>
            <a:ext cx="8229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D8EEE4"/>
                </a:solidFill>
                <a:latin typeface="Arial"/>
              </a:rPr>
              <a:t>Series A Pitch · March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035040"/>
            <a:ext cx="8229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100" b="0">
                <a:solidFill>
                  <a:srgbClr val="BFDDD0"/>
                </a:solidFill>
                <a:latin typeface="Arial"/>
              </a:rPr>
              <a:t>Sample document: company and figures are fictitious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Three problems growers face every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Arial"/>
              </a:rPr>
              <a:t>35%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Arial"/>
              </a:rPr>
              <a:t>High energy bills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Arial"/>
              </a:rPr>
              <a:t>Heating and grow lights eat up 35% of greenhouse operating costs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79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Arial"/>
              </a:rPr>
              <a:t>70%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79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Arial"/>
              </a:rPr>
              <a:t>Gut-feel decisions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79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Arial"/>
              </a:rPr>
              <a:t>70% of growing decisions still rely on a few veteran staff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645920"/>
            <a:ext cx="3383280" cy="4206240"/>
          </a:xfrm>
          <a:prstGeom prst="roundRect">
            <a:avLst>
              <a:gd name="adj" fmla="val 6000"/>
            </a:avLst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1920240"/>
            <a:ext cx="28346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5400" b="1">
                <a:solidFill>
                  <a:srgbClr val="F2A53B"/>
                </a:solidFill>
                <a:latin typeface="Arial"/>
              </a:rPr>
              <a:t>40%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3200400"/>
            <a:ext cx="28346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2200" b="1">
                <a:solidFill>
                  <a:srgbClr val="1C2B26"/>
                </a:solidFill>
                <a:latin typeface="Arial"/>
              </a:rPr>
              <a:t>Unstable yields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3931920"/>
            <a:ext cx="2834640" cy="1645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Arial"/>
              </a:rPr>
              <a:t>Yields of the same crop vary by up to 40% between houses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How it works: Sense → Decide → 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3</a:t>
            </a:r>
          </a:p>
        </p:txBody>
      </p:sp>
      <p:sp>
        <p:nvSpPr>
          <p:cNvPr id="5" name="Oval 4"/>
          <p:cNvSpPr/>
          <p:nvPr/>
        </p:nvSpPr>
        <p:spPr>
          <a:xfrm>
            <a:off x="178308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Arial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Arial"/>
              </a:rPr>
              <a:t>12 sensor nodes per greenhouse track temperature, humidity, light, CO₂ and soil in real time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977639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Arial"/>
              </a:rPr>
              <a:t>Decide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Arial"/>
              </a:rPr>
              <a:t>Our AI climate model combines live data with the weather forecast every 5 minutes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772400" y="2148840"/>
            <a:ext cx="640080" cy="365760"/>
          </a:xfrm>
          <a:prstGeom prst="rightArrow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37260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3154680"/>
            <a:ext cx="329184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400" b="1">
                <a:solidFill>
                  <a:srgbClr val="1C2B26"/>
                </a:solidFill>
                <a:latin typeface="Arial"/>
              </a:rPr>
              <a:t>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840480"/>
            <a:ext cx="3108960" cy="20116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0">
                <a:solidFill>
                  <a:srgbClr val="6B7A74"/>
                </a:solidFill>
                <a:latin typeface="Arial"/>
              </a:rPr>
              <a:t>Screens, fans, grow lights and fertigation run automatically, with no one on night shift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The product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4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4708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173736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Arial"/>
              </a:rPr>
              <a:t>One mobile dashboard for every greenhouse, with instant alerts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85292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74320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Arial"/>
              </a:rPr>
              <a:t>60+ built-in growing playbooks by crop and growth stage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85876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3749039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Arial"/>
              </a:rPr>
              <a:t>Keeps running offline: the gateway falls back to local rules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864608"/>
            <a:ext cx="256032" cy="256032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4754880"/>
            <a:ext cx="603504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0">
                <a:solidFill>
                  <a:srgbClr val="1C2B26"/>
                </a:solidFill>
                <a:latin typeface="Arial"/>
              </a:rPr>
              <a:t>Open API that works with mainstream controllers and sensors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645920"/>
            <a:ext cx="3474720" cy="18288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182880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22%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278892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Arial"/>
              </a:rPr>
              <a:t>Energy saved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55279" y="3840480"/>
            <a:ext cx="3474720" cy="1828800"/>
          </a:xfrm>
          <a:prstGeom prst="round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79" y="4023360"/>
            <a:ext cx="347472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15%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498348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Arial"/>
              </a:rPr>
              <a:t>Yield gain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Market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5</a:t>
            </a:r>
          </a:p>
        </p:txBody>
      </p:sp>
      <p:sp>
        <p:nvSpPr>
          <p:cNvPr id="5" name="Oval 4"/>
          <p:cNvSpPr/>
          <p:nvPr/>
        </p:nvSpPr>
        <p:spPr>
          <a:xfrm>
            <a:off x="914400" y="1600200"/>
            <a:ext cx="4389120" cy="4389120"/>
          </a:xfrm>
          <a:prstGeom prst="ellipse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00200" y="2286000"/>
            <a:ext cx="3017520" cy="3017520"/>
          </a:xfrm>
          <a:prstGeom prst="ellipse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286000" y="2971800"/>
            <a:ext cx="1645920" cy="16459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35040" y="1938528"/>
            <a:ext cx="164592" cy="822960"/>
          </a:xfrm>
          <a:prstGeom prst="rect">
            <a:avLst/>
          </a:prstGeom>
          <a:solidFill>
            <a:srgbClr val="EE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Arial"/>
              </a:rPr>
              <a:t>Protected-agriculture area worldwide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24028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4.6M hectares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5040" y="3355848"/>
            <a:ext cx="164592" cy="822960"/>
          </a:xfrm>
          <a:prstGeom prst="rect">
            <a:avLst/>
          </a:prstGeom>
          <a:solidFill>
            <a:srgbClr val="B9D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324612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Arial"/>
              </a:rPr>
              <a:t>Serviceable market (multi-span glasshouses)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65760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$4.5B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35040" y="4773168"/>
            <a:ext cx="164592" cy="82296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4663440"/>
            <a:ext cx="51206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600" b="0">
                <a:solidFill>
                  <a:srgbClr val="6B7A74"/>
                </a:solidFill>
                <a:latin typeface="Arial"/>
              </a:rPr>
              <a:t>Our 3-year target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5074920"/>
            <a:ext cx="512064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F7A5A"/>
                </a:solidFill>
                <a:latin typeface="Arial"/>
              </a:rPr>
              <a:t>$170M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2926080"/>
                <a:gridCol w="3017520"/>
              </a:tblGrid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Revenue stream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How we charge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Price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Smart gateway + sensor kit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One-time sale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$2,500 / house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AI control platform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Annual subscription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$210 / acre / year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Agronomy advisory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On demand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$700 / visit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F7A5A"/>
                </a:solidFill>
                <a:latin typeface="Arial"/>
              </a:rPr>
              <a:t>Subscriptions already make up 58% of revenue at a 71% gross margin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64008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400" b="0">
                <a:solidFill>
                  <a:srgbClr val="6B7A74"/>
                </a:solidFill>
                <a:latin typeface="Arial"/>
              </a:rPr>
              <a:t>Annual recurring revenue (ARR, $K)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5112067"/>
            <a:ext cx="914400" cy="55721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4700587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Arial"/>
              </a:rPr>
              <a:t>250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Q1 2025</a:t>
            </a:r>
          </a:p>
        </p:txBody>
      </p:sp>
      <p:sp>
        <p:nvSpPr>
          <p:cNvPr id="9" name="Rectangle 8"/>
          <p:cNvSpPr/>
          <p:nvPr/>
        </p:nvSpPr>
        <p:spPr>
          <a:xfrm>
            <a:off x="2240280" y="4710874"/>
            <a:ext cx="914400" cy="958405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11680" y="4299394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Arial"/>
              </a:rPr>
              <a:t>430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Q2 2025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66160" y="4064508"/>
            <a:ext cx="914400" cy="160477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3653028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Arial"/>
              </a:rPr>
              <a:t>720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Q3 2025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3217545"/>
            <a:ext cx="914400" cy="2451735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2806065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Arial"/>
              </a:rPr>
              <a:t>1,100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Q4 2025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2103120"/>
            <a:ext cx="914400" cy="3566160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89320" y="169164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400" b="1">
                <a:solidFill>
                  <a:srgbClr val="1C2B26"/>
                </a:solidFill>
                <a:latin typeface="Arial"/>
              </a:rPr>
              <a:t>1,600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5760720"/>
            <a:ext cx="13716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Q1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17373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Arial"/>
              </a:rPr>
              <a:t>86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3774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Arial"/>
              </a:rPr>
              <a:t>Paying customers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31089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Arial"/>
              </a:rPr>
              <a:t>2,000 acres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3749039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Arial"/>
              </a:rPr>
              <a:t>Area under control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0" y="4480560"/>
            <a:ext cx="347472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200" b="1">
                <a:solidFill>
                  <a:srgbClr val="1F7A5A"/>
                </a:solidFill>
                <a:latin typeface="Arial"/>
              </a:rPr>
              <a:t>94%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0" y="5120640"/>
            <a:ext cx="347472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6B7A74"/>
                </a:solidFill>
                <a:latin typeface="Arial"/>
              </a:rPr>
              <a:t>Net retention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Competitive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737360"/>
          <a:ext cx="10515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HexaGrow</a:t>
                      </a:r>
                    </a:p>
                  </a:txBody>
                  <a:tcPr>
                    <a:solidFill>
                      <a:srgbClr val="1F7A5A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Basic controllers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Arial"/>
                        </a:rPr>
                        <a:t>Imported systems</a:t>
                      </a:r>
                    </a:p>
                  </a:txBody>
                  <a:tcPr>
                    <a:solidFill>
                      <a:srgbClr val="1C2B26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AI-driven decisions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F7A5A"/>
                          </a:solidFill>
                          <a:latin typeface="Arial"/>
                        </a:rPr>
                        <a:t>✓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C0392B"/>
                          </a:solidFill>
                          <a:latin typeface="Arial"/>
                        </a:rPr>
                        <a:t>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F7A5A"/>
                          </a:solidFill>
                          <a:latin typeface="Arial"/>
                        </a:rPr>
                        <a:t>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Cost per greenhouse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Arial"/>
                        </a:rPr>
                        <a:t>$2.5K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$0.8K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$12K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Local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Arial"/>
                        </a:rPr>
                        <a:t>On site in 48 h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Limited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Scheduled weekly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 anchor="ctr" lIns="73152" rIns="73152"/>
                    <a:lstStyle/>
                    <a:p>
                      <a:pPr algn="l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Crop models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1">
                          <a:solidFill>
                            <a:srgbClr val="1C2B26"/>
                          </a:solidFill>
                          <a:latin typeface="Arial"/>
                        </a:rPr>
                        <a:t>60+</a:t>
                      </a:r>
                    </a:p>
                  </a:txBody>
                  <a:tcPr>
                    <a:solidFill>
                      <a:srgbClr val="EEF5F1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None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73152" rIns="73152"/>
                    <a:lstStyle/>
                    <a:p>
                      <a:pPr algn="ctr"/>
                      <a:r>
                        <a:rPr sz="1700" b="0">
                          <a:solidFill>
                            <a:srgbClr val="1C2B26"/>
                          </a:solidFill>
                          <a:latin typeface="Arial"/>
                        </a:rPr>
                        <a:t>A few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Leadership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9</a:t>
            </a:r>
          </a:p>
        </p:txBody>
      </p:sp>
      <p:sp>
        <p:nvSpPr>
          <p:cNvPr id="5" name="Oval 4"/>
          <p:cNvSpPr/>
          <p:nvPr/>
        </p:nvSpPr>
        <p:spPr>
          <a:xfrm>
            <a:off x="150876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SC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Arial"/>
              </a:rPr>
              <a:t>Sarah Collins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Arial"/>
              </a:rPr>
              <a:t>CEO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Former GM at an agricultural equipment maker; 15 years in greenhouse farming</a:t>
            </a:r>
          </a:p>
        </p:txBody>
      </p:sp>
      <p:sp>
        <p:nvSpPr>
          <p:cNvPr id="9" name="Oval 8"/>
          <p:cNvSpPr/>
          <p:nvPr/>
        </p:nvSpPr>
        <p:spPr>
          <a:xfrm>
            <a:off x="434340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DM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Arial"/>
              </a:rPr>
              <a:t>David Moreno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Arial"/>
              </a:rPr>
              <a:t>CTO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PhD in control engineering; built an industrial IoT platform from scratch</a:t>
            </a:r>
          </a:p>
        </p:txBody>
      </p:sp>
      <p:sp>
        <p:nvSpPr>
          <p:cNvPr id="13" name="Oval 12"/>
          <p:cNvSpPr/>
          <p:nvPr/>
        </p:nvSpPr>
        <p:spPr>
          <a:xfrm>
            <a:off x="7178040" y="1737360"/>
            <a:ext cx="1188720" cy="1188720"/>
          </a:xfrm>
          <a:prstGeom prst="ellipse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PN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Arial"/>
              </a:rPr>
              <a:t>Priya Nair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Arial"/>
              </a:rPr>
              <a:t>Head of Agronomy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Senior agronomist who has led 20+ greenhouse pilot projects</a:t>
            </a:r>
          </a:p>
        </p:txBody>
      </p:sp>
      <p:sp>
        <p:nvSpPr>
          <p:cNvPr id="17" name="Oval 16"/>
          <p:cNvSpPr/>
          <p:nvPr/>
        </p:nvSpPr>
        <p:spPr>
          <a:xfrm>
            <a:off x="10012680" y="1737360"/>
            <a:ext cx="1188720" cy="1188720"/>
          </a:xfrm>
          <a:prstGeom prst="ellipse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TB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3108960"/>
            <a:ext cx="27432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2000" b="1">
                <a:solidFill>
                  <a:srgbClr val="1C2B26"/>
                </a:solidFill>
                <a:latin typeface="Arial"/>
              </a:rPr>
              <a:t>Tom Becker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40" y="3611880"/>
            <a:ext cx="2743200" cy="3657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500" b="1">
                <a:solidFill>
                  <a:srgbClr val="1F7A5A"/>
                </a:solidFill>
                <a:latin typeface="Arial"/>
              </a:rPr>
              <a:t>COO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4114800"/>
            <a:ext cx="2560320" cy="18288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300" b="0">
                <a:solidFill>
                  <a:srgbClr val="6B7A74"/>
                </a:solidFill>
                <a:latin typeface="Arial"/>
              </a:rPr>
              <a:t>Ex-operations director at a retail chain; runs sales channels and delivery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515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3000" b="1">
                <a:solidFill>
                  <a:srgbClr val="1C2B26"/>
                </a:solidFill>
                <a:latin typeface="Arial"/>
              </a:rPr>
              <a:t>The raise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55080"/>
            <a:ext cx="731520" cy="320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r"/>
            <a:r>
              <a:rPr sz="1100" b="0">
                <a:solidFill>
                  <a:srgbClr val="6B7A74"/>
                </a:solidFill>
                <a:latin typeface="Arial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45920"/>
            <a:ext cx="4206240" cy="2743200"/>
          </a:xfrm>
          <a:prstGeom prst="round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42062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$11M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0" y="1554480"/>
            <a:ext cx="548640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C2B26"/>
                </a:solidFill>
                <a:latin typeface="Arial"/>
              </a:rPr>
              <a:t>Use of funds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21945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Arial"/>
              </a:rPr>
              <a:t>R&amp;D and AI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8160" y="2267712"/>
            <a:ext cx="3017520" cy="347472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247119" y="21945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Arial"/>
              </a:rPr>
              <a:t>40%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28803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Arial"/>
              </a:rPr>
              <a:t>Sales and marketing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8160" y="2953512"/>
            <a:ext cx="2263140" cy="347472"/>
          </a:xfrm>
          <a:prstGeom prst="rect">
            <a:avLst/>
          </a:prstGeom>
          <a:solidFill>
            <a:srgbClr val="F2A5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92740" y="28803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Arial"/>
              </a:rPr>
              <a:t>30%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0" y="35661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Arial"/>
              </a:rPr>
              <a:t>Supply chain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3639312"/>
            <a:ext cx="1508760" cy="347472"/>
          </a:xfrm>
          <a:prstGeom prst="rect">
            <a:avLst/>
          </a:prstGeom>
          <a:solidFill>
            <a:srgbClr val="2A8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38360" y="35661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Arial"/>
              </a:rPr>
              <a:t>20%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0" y="4251960"/>
            <a:ext cx="237744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0">
                <a:solidFill>
                  <a:srgbClr val="1C2B26"/>
                </a:solidFill>
                <a:latin typeface="Arial"/>
              </a:rPr>
              <a:t>Operations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38160" y="4325112"/>
            <a:ext cx="754380" cy="347472"/>
          </a:xfrm>
          <a:prstGeom prst="rect">
            <a:avLst/>
          </a:prstGeom>
          <a:solidFill>
            <a:srgbClr val="6B7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83980" y="4251960"/>
            <a:ext cx="822960" cy="457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500" b="1">
                <a:solidFill>
                  <a:srgbClr val="1C2B26"/>
                </a:solidFill>
                <a:latin typeface="Arial"/>
              </a:rPr>
              <a:t>10%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/>
            <a:r>
              <a:rPr sz="1800" b="1">
                <a:solidFill>
                  <a:srgbClr val="1F7A5A"/>
                </a:solidFill>
                <a:latin typeface="Arial"/>
              </a:rPr>
              <a:t>Next milestone: 40,000 acres and break-even by end of 2027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7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468880"/>
            <a:ext cx="12191695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657600"/>
            <a:ext cx="12191695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/>
            <a:r>
              <a:rPr sz="1800" b="0">
                <a:solidFill>
                  <a:srgbClr val="D8EEE4"/>
                </a:solidFill>
                <a:latin typeface="Arial"/>
              </a:rPr>
              <a:t>contact@hexagrow.example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HexaGrow</dc:title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