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863840" y="-1097280"/>
            <a:ext cx="5943600" cy="5943600"/>
          </a:xfrm>
          <a:prstGeom prst="ellipse">
            <a:avLst/>
          </a:prstGeom>
          <a:solidFill>
            <a:srgbClr val="2A8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3566160"/>
            <a:ext cx="3840480" cy="3840480"/>
          </a:xfrm>
          <a:prstGeom prst="ellipse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4400" b="1" lang="ar-SA">
                <a:solidFill>
                  <a:srgbClr val="FFFFFF"/>
                </a:solidFill>
                <a:latin typeface="Arial"/>
              </a:rPr>
              <a:t>HexaGrow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74320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2800" b="0" lang="ar-SA">
                <a:solidFill>
                  <a:srgbClr val="FFFFFF"/>
                </a:solidFill>
                <a:latin typeface="Arial"/>
              </a:rPr>
              <a:t>بيوت محمية تفكر بنفسها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931920"/>
            <a:ext cx="8229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800" b="0" lang="ar-SA">
                <a:solidFill>
                  <a:srgbClr val="D8EEE4"/>
                </a:solidFill>
                <a:latin typeface="Arial"/>
              </a:rPr>
              <a:t>عرض الجولة أ · مارس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035040"/>
            <a:ext cx="8229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100" b="0" lang="ar-SA">
                <a:solidFill>
                  <a:srgbClr val="BFDDD0"/>
                </a:solidFill>
                <a:latin typeface="Arial"/>
              </a:rPr>
              <a:t>مستند نموذجي: الشركة والأرقام افتراضية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3000" b="1" lang="ar-SA">
                <a:solidFill>
                  <a:srgbClr val="1C2B26"/>
                </a:solidFill>
                <a:latin typeface="Arial"/>
              </a:rPr>
              <a:t>ثلاث مشكلات يواجهها المزارعون كل يوم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100" b="0" lang="ar-SA">
                <a:solidFill>
                  <a:srgbClr val="6B7A74"/>
                </a:solidFill>
                <a:latin typeface="Arial"/>
              </a:rPr>
              <a:t>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83280" cy="4206240"/>
          </a:xfrm>
          <a:prstGeom prst="roundRect">
            <a:avLst>
              <a:gd name="adj" fmla="val 6000"/>
            </a:avLst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920240"/>
            <a:ext cx="28346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5400" b="1" lang="ar-SA">
                <a:solidFill>
                  <a:srgbClr val="F2A53B"/>
                </a:solidFill>
                <a:latin typeface="Arial"/>
              </a:rPr>
              <a:t>35%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200400"/>
            <a:ext cx="28346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2200" b="1" lang="ar-SA">
                <a:solidFill>
                  <a:srgbClr val="1C2B26"/>
                </a:solidFill>
                <a:latin typeface="Arial"/>
              </a:rPr>
              <a:t>فواتير طاقة مرتفعة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931920"/>
            <a:ext cx="2834640" cy="1645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500" b="0" lang="ar-SA">
                <a:solidFill>
                  <a:srgbClr val="6B7A74"/>
                </a:solidFill>
                <a:latin typeface="Arial"/>
              </a:rPr>
              <a:t>تستهلك التدفئة وأضواء النمو 35% من تكاليف تشغيل البيوت المحمية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59" y="1645920"/>
            <a:ext cx="3383280" cy="4206240"/>
          </a:xfrm>
          <a:prstGeom prst="roundRect">
            <a:avLst>
              <a:gd name="adj" fmla="val 6000"/>
            </a:avLst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54879" y="1920240"/>
            <a:ext cx="28346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5400" b="1" lang="ar-SA">
                <a:solidFill>
                  <a:srgbClr val="F2A53B"/>
                </a:solidFill>
                <a:latin typeface="Arial"/>
              </a:rPr>
              <a:t>70%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79" y="3200400"/>
            <a:ext cx="28346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2200" b="1" lang="ar-SA">
                <a:solidFill>
                  <a:srgbClr val="1C2B26"/>
                </a:solidFill>
                <a:latin typeface="Arial"/>
              </a:rPr>
              <a:t>قرارات مبنية على الحدس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79" y="3931920"/>
            <a:ext cx="2834640" cy="1645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500" b="0" lang="ar-SA">
                <a:solidFill>
                  <a:srgbClr val="6B7A74"/>
                </a:solidFill>
                <a:latin typeface="Arial"/>
              </a:rPr>
              <a:t>لا تزال 70% من قرارات الزراعة تعتمد على قلة من الموظفين المخضرمين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645920"/>
            <a:ext cx="3383280" cy="4206240"/>
          </a:xfrm>
          <a:prstGeom prst="roundRect">
            <a:avLst>
              <a:gd name="adj" fmla="val 6000"/>
            </a:avLst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03920" y="1920240"/>
            <a:ext cx="28346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5400" b="1" lang="ar-SA">
                <a:solidFill>
                  <a:srgbClr val="F2A53B"/>
                </a:solidFill>
                <a:latin typeface="Arial"/>
              </a:rPr>
              <a:t>40%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3920" y="3200400"/>
            <a:ext cx="28346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2200" b="1" lang="ar-SA">
                <a:solidFill>
                  <a:srgbClr val="1C2B26"/>
                </a:solidFill>
                <a:latin typeface="Arial"/>
              </a:rPr>
              <a:t>محاصيل غير مستقرة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0" y="3931920"/>
            <a:ext cx="2834640" cy="1645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500" b="0" lang="ar-SA">
                <a:solidFill>
                  <a:srgbClr val="6B7A74"/>
                </a:solidFill>
                <a:latin typeface="Arial"/>
              </a:rPr>
              <a:t>تتفاوت محاصيل المحصول نفسه بنسبة تصل إلى 40% بين البيوت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3000" b="1" lang="ar-SA">
                <a:solidFill>
                  <a:srgbClr val="1C2B26"/>
                </a:solidFill>
                <a:latin typeface="Arial"/>
              </a:rPr>
              <a:t>كيف يعمل: استشعار ← قرار ← تنفيذ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100" b="0" lang="ar-SA">
                <a:solidFill>
                  <a:srgbClr val="6B7A74"/>
                </a:solidFill>
                <a:latin typeface="Arial"/>
              </a:rPr>
              <a:t>3</a:t>
            </a:r>
          </a:p>
        </p:txBody>
      </p:sp>
      <p:sp>
        <p:nvSpPr>
          <p:cNvPr id="5" name="Oval 4"/>
          <p:cNvSpPr/>
          <p:nvPr/>
        </p:nvSpPr>
        <p:spPr>
          <a:xfrm>
            <a:off x="178308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 rtl="1"/>
            <a:r>
              <a:rPr sz="3000" b="1" lang="ar-SA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54680"/>
            <a:ext cx="32918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2400" b="1" lang="ar-SA">
                <a:solidFill>
                  <a:srgbClr val="1C2B26"/>
                </a:solidFill>
                <a:latin typeface="Arial"/>
              </a:rPr>
              <a:t>استشعار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840480"/>
            <a:ext cx="3108960" cy="20116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500" b="0" lang="ar-SA">
                <a:solidFill>
                  <a:srgbClr val="6B7A74"/>
                </a:solidFill>
                <a:latin typeface="Arial"/>
              </a:rPr>
              <a:t>تتعقب 12 عقدة استشعار لكل بيت محمي درجة الحرارة والرطوبة والضوء وثاني أكسيد الكربون والتربة في الوقت الفعلي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977639" y="2148840"/>
            <a:ext cx="640080" cy="365760"/>
          </a:xfrm>
          <a:prstGeom prst="rightArrow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 rtl="1"/>
            <a:r>
              <a:rPr sz="3000" b="1" lang="ar-SA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26280" y="3154680"/>
            <a:ext cx="32918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2400" b="1" lang="ar-SA">
                <a:solidFill>
                  <a:srgbClr val="1C2B26"/>
                </a:solidFill>
                <a:latin typeface="Arial"/>
              </a:rPr>
              <a:t>قرار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3840480"/>
            <a:ext cx="3108960" cy="20116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500" b="0" lang="ar-SA">
                <a:solidFill>
                  <a:srgbClr val="6B7A74"/>
                </a:solidFill>
                <a:latin typeface="Arial"/>
              </a:rPr>
              <a:t>يجمع نموذجنا المناخي بالذكاء الاصطناعي البيانات الحية مع توقعات الطقس كل 5 دقائق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7772400" y="2148840"/>
            <a:ext cx="640080" cy="365760"/>
          </a:xfrm>
          <a:prstGeom prst="rightArrow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37260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 rtl="1"/>
            <a:r>
              <a:rPr sz="3000" b="1" lang="ar-SA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3154680"/>
            <a:ext cx="32918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2400" b="1" lang="ar-SA">
                <a:solidFill>
                  <a:srgbClr val="1C2B26"/>
                </a:solidFill>
                <a:latin typeface="Arial"/>
              </a:rPr>
              <a:t>تنفيذ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3840480"/>
            <a:ext cx="3108960" cy="20116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500" b="0" lang="ar-SA">
                <a:solidFill>
                  <a:srgbClr val="6B7A74"/>
                </a:solidFill>
                <a:latin typeface="Arial"/>
              </a:rPr>
              <a:t>تعمل الشاشات والمراوح وأضواء النمو والتسميد بالري تلقائيًا، دون أي شخص في وردية الليل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3000" b="1" lang="ar-SA">
                <a:solidFill>
                  <a:srgbClr val="1C2B26"/>
                </a:solidFill>
                <a:latin typeface="Arial"/>
              </a:rPr>
              <a:t>المنتج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100" b="0" lang="ar-SA">
                <a:solidFill>
                  <a:srgbClr val="6B7A74"/>
                </a:solidFill>
                <a:latin typeface="Arial"/>
              </a:rPr>
              <a:t>4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847088"/>
            <a:ext cx="256032" cy="256032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1737360"/>
            <a:ext cx="603504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800" b="0" lang="ar-SA">
                <a:solidFill>
                  <a:srgbClr val="1C2B26"/>
                </a:solidFill>
                <a:latin typeface="Arial"/>
              </a:rPr>
              <a:t>لوحة تحكم واحدة على الهاتف لكل بيت محمي، مع تنبيهات فورية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2852928"/>
            <a:ext cx="256032" cy="256032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80160" y="2743200"/>
            <a:ext cx="603504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800" b="0" lang="ar-SA">
                <a:solidFill>
                  <a:srgbClr val="1C2B26"/>
                </a:solidFill>
                <a:latin typeface="Arial"/>
              </a:rPr>
              <a:t>أكثر من 60 دليل زراعة مدمجًا حسب المحصول ومرحلة النمو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3858768"/>
            <a:ext cx="256032" cy="256032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80160" y="3749039"/>
            <a:ext cx="603504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800" b="0" lang="ar-SA">
                <a:solidFill>
                  <a:srgbClr val="1C2B26"/>
                </a:solidFill>
                <a:latin typeface="Arial"/>
              </a:rPr>
              <a:t>يواصل العمل دون اتصال: تعود البوابة إلى القواعد المحلية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4864608"/>
            <a:ext cx="256032" cy="256032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80160" y="4754880"/>
            <a:ext cx="603504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800" b="0" lang="ar-SA">
                <a:solidFill>
                  <a:srgbClr val="1C2B26"/>
                </a:solidFill>
                <a:latin typeface="Arial"/>
              </a:rPr>
              <a:t>واجهة برمجة تطبيقات مفتوحة تعمل مع وحدات التحكم وأجهزة الاستشعار السائدة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55279" y="1645920"/>
            <a:ext cx="3474720" cy="1828800"/>
          </a:xfrm>
          <a:prstGeom prst="round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79" y="1828800"/>
            <a:ext cx="347472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4800" b="1" lang="ar-SA">
                <a:solidFill>
                  <a:srgbClr val="FFFFFF"/>
                </a:solidFill>
                <a:latin typeface="Arial"/>
              </a:rPr>
              <a:t>22%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79" y="2788920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800" b="0" lang="ar-SA">
                <a:solidFill>
                  <a:srgbClr val="FFFFFF"/>
                </a:solidFill>
                <a:latin typeface="Arial"/>
              </a:rPr>
              <a:t>الطاقة الموفرة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55279" y="3840480"/>
            <a:ext cx="3474720" cy="1828800"/>
          </a:xfrm>
          <a:prstGeom prst="roundRect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79" y="4023360"/>
            <a:ext cx="347472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4800" b="1" lang="ar-SA">
                <a:solidFill>
                  <a:srgbClr val="FFFFFF"/>
                </a:solidFill>
                <a:latin typeface="Arial"/>
              </a:rPr>
              <a:t>15%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4983480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800" b="0" lang="ar-SA">
                <a:solidFill>
                  <a:srgbClr val="FFFFFF"/>
                </a:solidFill>
                <a:latin typeface="Arial"/>
              </a:rPr>
              <a:t>الزيادة في المحصول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3000" b="1" lang="ar-SA">
                <a:solidFill>
                  <a:srgbClr val="1C2B26"/>
                </a:solidFill>
                <a:latin typeface="Arial"/>
              </a:rPr>
              <a:t>الفرصة السوقية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100" b="0" lang="ar-SA">
                <a:solidFill>
                  <a:srgbClr val="6B7A74"/>
                </a:solidFill>
                <a:latin typeface="Arial"/>
              </a:rPr>
              <a:t>5</a:t>
            </a:r>
          </a:p>
        </p:txBody>
      </p:sp>
      <p:sp>
        <p:nvSpPr>
          <p:cNvPr id="5" name="Oval 4"/>
          <p:cNvSpPr/>
          <p:nvPr/>
        </p:nvSpPr>
        <p:spPr>
          <a:xfrm>
            <a:off x="914400" y="1600200"/>
            <a:ext cx="4389120" cy="4389120"/>
          </a:xfrm>
          <a:prstGeom prst="ellipse">
            <a:avLst/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600200" y="2286000"/>
            <a:ext cx="3017520" cy="3017520"/>
          </a:xfrm>
          <a:prstGeom prst="ellipse">
            <a:avLst/>
          </a:prstGeom>
          <a:solidFill>
            <a:srgbClr val="B9D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286000" y="2971800"/>
            <a:ext cx="1645920" cy="16459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035040" y="1938528"/>
            <a:ext cx="164592" cy="822960"/>
          </a:xfrm>
          <a:prstGeom prst="rect">
            <a:avLst/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0" y="1828800"/>
            <a:ext cx="51206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600" b="0" lang="ar-SA">
                <a:solidFill>
                  <a:srgbClr val="6B7A74"/>
                </a:solidFill>
                <a:latin typeface="Arial"/>
              </a:rPr>
              <a:t>مساحة الزراعة المحمية في جميع أنحاء العالم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240280"/>
            <a:ext cx="512064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3000" b="1" lang="ar-SA">
                <a:solidFill>
                  <a:srgbClr val="1C2B26"/>
                </a:solidFill>
                <a:latin typeface="Arial"/>
              </a:rPr>
              <a:t>4.6 مليون هكتار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35040" y="3355848"/>
            <a:ext cx="164592" cy="822960"/>
          </a:xfrm>
          <a:prstGeom prst="rect">
            <a:avLst/>
          </a:prstGeom>
          <a:solidFill>
            <a:srgbClr val="B9D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3246120"/>
            <a:ext cx="51206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600" b="0" lang="ar-SA">
                <a:solidFill>
                  <a:srgbClr val="6B7A74"/>
                </a:solidFill>
                <a:latin typeface="Arial"/>
              </a:rPr>
              <a:t>السوق القابل للخدمة (بيوت زجاجية متعددة الامتدادات)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3657600"/>
            <a:ext cx="512064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3000" b="1" lang="ar-SA">
                <a:solidFill>
                  <a:srgbClr val="1C2B26"/>
                </a:solidFill>
                <a:latin typeface="Arial"/>
              </a:rPr>
              <a:t>4.5 مليار دولار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35040" y="4773168"/>
            <a:ext cx="164592" cy="82296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0" y="4663440"/>
            <a:ext cx="51206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600" b="0" lang="ar-SA">
                <a:solidFill>
                  <a:srgbClr val="6B7A74"/>
                </a:solidFill>
                <a:latin typeface="Arial"/>
              </a:rPr>
              <a:t>هدفنا لثلاث سنوات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5074920"/>
            <a:ext cx="512064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3000" b="1" lang="ar-SA">
                <a:solidFill>
                  <a:srgbClr val="1F7A5A"/>
                </a:solidFill>
                <a:latin typeface="Arial"/>
              </a:rPr>
              <a:t>170 مليون دولار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3000" b="1" lang="ar-SA">
                <a:solidFill>
                  <a:srgbClr val="1C2B26"/>
                </a:solidFill>
                <a:latin typeface="Arial"/>
              </a:rPr>
              <a:t>نموذج العمل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100" b="0" lang="ar-SA">
                <a:solidFill>
                  <a:srgbClr val="6B7A74"/>
                </a:solidFill>
                <a:latin typeface="Arial"/>
              </a:rPr>
              <a:t>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1737360"/>
          <a:ext cx="10515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2926080"/>
                <a:gridCol w="3017520"/>
              </a:tblGrid>
              <a:tr h="731520">
                <a:tc>
                  <a:txBody>
                    <a:bodyPr wrap="square" anchor="ctr" lIns="73152" rIns="73152"/>
                    <a:lstStyle/>
                    <a:p>
                      <a:pPr algn="r" rtl="1"/>
                      <a:r>
                        <a:rPr sz="1700" b="1" lang="ar-SA">
                          <a:solidFill>
                            <a:srgbClr val="FFFFFF"/>
                          </a:solidFill>
                          <a:latin typeface="Arial"/>
                        </a:rPr>
                        <a:t>مصدر الإيرادات</a:t>
                      </a:r>
                    </a:p>
                  </a:txBody>
                  <a:tcPr>
                    <a:solidFill>
                      <a:srgbClr val="1F7A5A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r" rtl="1"/>
                      <a:r>
                        <a:rPr sz="1700" b="1" lang="ar-SA">
                          <a:solidFill>
                            <a:srgbClr val="FFFFFF"/>
                          </a:solidFill>
                          <a:latin typeface="Arial"/>
                        </a:rPr>
                        <a:t>كيف نحصّل الرسوم</a:t>
                      </a:r>
                    </a:p>
                  </a:txBody>
                  <a:tcPr>
                    <a:solidFill>
                      <a:srgbClr val="1F7A5A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r" rtl="1"/>
                      <a:r>
                        <a:rPr sz="1700" b="1" lang="ar-SA">
                          <a:solidFill>
                            <a:srgbClr val="FFFFFF"/>
                          </a:solidFill>
                          <a:latin typeface="Arial"/>
                        </a:rPr>
                        <a:t>السعر</a:t>
                      </a:r>
                    </a:p>
                  </a:txBody>
                  <a:tcPr>
                    <a:solidFill>
                      <a:srgbClr val="1F7A5A"/>
                    </a:solidFill>
                  </a:tcPr>
                </a:tc>
              </a:tr>
              <a:tr h="731520">
                <a:tc>
                  <a:txBody>
                    <a:bodyPr wrap="square" anchor="ctr" lIns="73152" rIns="73152"/>
                    <a:lstStyle/>
                    <a:p>
                      <a:pPr algn="r" rtl="1"/>
                      <a:r>
                        <a:rPr sz="1700" b="0" lang="ar-SA">
                          <a:solidFill>
                            <a:srgbClr val="1C2B26"/>
                          </a:solidFill>
                          <a:latin typeface="Arial"/>
                        </a:rPr>
                        <a:t>بوابة ذكية + مجموعة مستشعرات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r" rtl="1"/>
                      <a:r>
                        <a:rPr sz="1700" b="0" lang="ar-SA">
                          <a:solidFill>
                            <a:srgbClr val="1C2B26"/>
                          </a:solidFill>
                          <a:latin typeface="Arial"/>
                        </a:rPr>
                        <a:t>بيع لمرة واحدة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r" rtl="1"/>
                      <a:r>
                        <a:rPr sz="1700" b="0" lang="ar-SA">
                          <a:solidFill>
                            <a:srgbClr val="1C2B26"/>
                          </a:solidFill>
                          <a:latin typeface="Arial"/>
                        </a:rPr>
                        <a:t>2,500 دولار / بيت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</a:tr>
              <a:tr h="731520">
                <a:tc>
                  <a:txBody>
                    <a:bodyPr wrap="square" anchor="ctr" lIns="73152" rIns="73152"/>
                    <a:lstStyle/>
                    <a:p>
                      <a:pPr algn="r" rtl="1"/>
                      <a:r>
                        <a:rPr sz="1700" b="0" lang="ar-SA">
                          <a:solidFill>
                            <a:srgbClr val="1C2B26"/>
                          </a:solidFill>
                          <a:latin typeface="Arial"/>
                        </a:rPr>
                        <a:t>منصة تحكم بالذكاء الاصطناعي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r" rtl="1"/>
                      <a:r>
                        <a:rPr sz="1700" b="0" lang="ar-SA">
                          <a:solidFill>
                            <a:srgbClr val="1C2B26"/>
                          </a:solidFill>
                          <a:latin typeface="Arial"/>
                        </a:rPr>
                        <a:t>اشتراك سنوي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r" rtl="1"/>
                      <a:r>
                        <a:rPr sz="1700" b="0" lang="ar-SA">
                          <a:solidFill>
                            <a:srgbClr val="1C2B26"/>
                          </a:solidFill>
                          <a:latin typeface="Arial"/>
                        </a:rPr>
                        <a:t>210 دولار / فدان / سنة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 anchor="ctr" lIns="73152" rIns="73152"/>
                    <a:lstStyle/>
                    <a:p>
                      <a:pPr algn="r" rtl="1"/>
                      <a:r>
                        <a:rPr sz="1700" b="0" lang="ar-SA">
                          <a:solidFill>
                            <a:srgbClr val="1C2B26"/>
                          </a:solidFill>
                          <a:latin typeface="Arial"/>
                        </a:rPr>
                        <a:t>استشارات زراعية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r" rtl="1"/>
                      <a:r>
                        <a:rPr sz="1700" b="0" lang="ar-SA">
                          <a:solidFill>
                            <a:srgbClr val="1C2B26"/>
                          </a:solidFill>
                          <a:latin typeface="Arial"/>
                        </a:rPr>
                        <a:t>عند الطلب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r" rtl="1"/>
                      <a:r>
                        <a:rPr sz="1700" b="0" lang="ar-SA">
                          <a:solidFill>
                            <a:srgbClr val="1C2B26"/>
                          </a:solidFill>
                          <a:latin typeface="Arial"/>
                        </a:rPr>
                        <a:t>700 دولار / زيارة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22960" y="512064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800" b="1" lang="ar-SA">
                <a:solidFill>
                  <a:srgbClr val="1F7A5A"/>
                </a:solidFill>
                <a:latin typeface="Arial"/>
              </a:rPr>
              <a:t>تشكل الاشتراكات بالفعل 58% من الإيرادات بهامش إجمالي 71%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3000" b="1" lang="ar-SA">
                <a:solidFill>
                  <a:srgbClr val="1C2B26"/>
                </a:solidFill>
                <a:latin typeface="Arial"/>
              </a:rPr>
              <a:t>الزخم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100" b="0" lang="ar-SA">
                <a:solidFill>
                  <a:srgbClr val="6B7A74"/>
                </a:solidFill>
                <a:latin typeface="Arial"/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71600"/>
            <a:ext cx="64008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400" b="0" lang="ar-SA">
                <a:solidFill>
                  <a:srgbClr val="6B7A74"/>
                </a:solidFill>
                <a:latin typeface="Arial"/>
              </a:rPr>
              <a:t>الإيرادات السنوية المتكررة (ARR، بالآلاف الدولارات)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5112067"/>
            <a:ext cx="914400" cy="557212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4700587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400" b="1" lang="ar-SA">
                <a:solidFill>
                  <a:srgbClr val="1C2B26"/>
                </a:solidFill>
                <a:latin typeface="Arial"/>
              </a:rPr>
              <a:t>250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300" b="0" lang="ar-SA">
                <a:solidFill>
                  <a:srgbClr val="6B7A74"/>
                </a:solidFill>
                <a:latin typeface="Arial"/>
              </a:rPr>
              <a:t>الربع الأول 2025</a:t>
            </a:r>
          </a:p>
        </p:txBody>
      </p:sp>
      <p:sp>
        <p:nvSpPr>
          <p:cNvPr id="9" name="Rectangle 8"/>
          <p:cNvSpPr/>
          <p:nvPr/>
        </p:nvSpPr>
        <p:spPr>
          <a:xfrm>
            <a:off x="2240280" y="4710874"/>
            <a:ext cx="914400" cy="958405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011680" y="4299394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400" b="1" lang="ar-SA">
                <a:solidFill>
                  <a:srgbClr val="1C2B26"/>
                </a:solidFill>
                <a:latin typeface="Arial"/>
              </a:rPr>
              <a:t>430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300" b="0" lang="ar-SA">
                <a:solidFill>
                  <a:srgbClr val="6B7A74"/>
                </a:solidFill>
                <a:latin typeface="Arial"/>
              </a:rPr>
              <a:t>الربع الثاني 2025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66160" y="4064508"/>
            <a:ext cx="914400" cy="1604772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37560" y="3653028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400" b="1" lang="ar-SA">
                <a:solidFill>
                  <a:srgbClr val="1C2B26"/>
                </a:solidFill>
                <a:latin typeface="Arial"/>
              </a:rPr>
              <a:t>720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3756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300" b="0" lang="ar-SA">
                <a:solidFill>
                  <a:srgbClr val="6B7A74"/>
                </a:solidFill>
                <a:latin typeface="Arial"/>
              </a:rPr>
              <a:t>الربع الثالث 2025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92040" y="3217545"/>
            <a:ext cx="914400" cy="2451735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63440" y="2806065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400" b="1" lang="ar-SA">
                <a:solidFill>
                  <a:srgbClr val="1C2B26"/>
                </a:solidFill>
                <a:latin typeface="Arial"/>
              </a:rPr>
              <a:t>1,100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344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300" b="0" lang="ar-SA">
                <a:solidFill>
                  <a:srgbClr val="6B7A74"/>
                </a:solidFill>
                <a:latin typeface="Arial"/>
              </a:rPr>
              <a:t>الربع الرابع 2025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17920" y="2103120"/>
            <a:ext cx="914400" cy="3566160"/>
          </a:xfrm>
          <a:prstGeom prst="rect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89320" y="169164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400" b="1" lang="ar-SA">
                <a:solidFill>
                  <a:srgbClr val="1C2B26"/>
                </a:solidFill>
                <a:latin typeface="Arial"/>
              </a:rPr>
              <a:t>1,600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8932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300" b="0" lang="ar-SA">
                <a:solidFill>
                  <a:srgbClr val="6B7A74"/>
                </a:solidFill>
                <a:latin typeface="Arial"/>
              </a:rPr>
              <a:t>الربع الأول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46720" y="1737360"/>
            <a:ext cx="347472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3200" b="1" lang="ar-SA">
                <a:solidFill>
                  <a:srgbClr val="1F7A5A"/>
                </a:solidFill>
                <a:latin typeface="Arial"/>
              </a:rPr>
              <a:t>86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20" y="2377439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500" b="0" lang="ar-SA">
                <a:solidFill>
                  <a:srgbClr val="6B7A74"/>
                </a:solidFill>
                <a:latin typeface="Arial"/>
              </a:rPr>
              <a:t>العملاء الدافعون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46720" y="3108960"/>
            <a:ext cx="347472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3200" b="1" lang="ar-SA">
                <a:solidFill>
                  <a:srgbClr val="1F7A5A"/>
                </a:solidFill>
                <a:latin typeface="Arial"/>
              </a:rPr>
              <a:t>2,000 فدان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0" y="3749039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500" b="0" lang="ar-SA">
                <a:solidFill>
                  <a:srgbClr val="6B7A74"/>
                </a:solidFill>
                <a:latin typeface="Arial"/>
              </a:rPr>
              <a:t>المساحة تحت السيطرة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0" y="4480560"/>
            <a:ext cx="347472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3200" b="1" lang="ar-SA">
                <a:solidFill>
                  <a:srgbClr val="1F7A5A"/>
                </a:solidFill>
                <a:latin typeface="Arial"/>
              </a:rPr>
              <a:t>94%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0" y="5120640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500" b="0" lang="ar-SA">
                <a:solidFill>
                  <a:srgbClr val="6B7A74"/>
                </a:solidFill>
                <a:latin typeface="Arial"/>
              </a:rPr>
              <a:t>معدل الاحتفاظ الصافي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3000" b="1" lang="ar-SA">
                <a:solidFill>
                  <a:srgbClr val="1C2B26"/>
                </a:solidFill>
                <a:latin typeface="Arial"/>
              </a:rPr>
              <a:t>المشهد التنافسي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100" b="0" lang="ar-SA">
                <a:solidFill>
                  <a:srgbClr val="6B7A74"/>
                </a:solidFill>
                <a:latin typeface="Arial"/>
              </a:rPr>
              <a:t>8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1737360"/>
          <a:ext cx="10515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694944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1C2B26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 rtl="1"/>
                      <a:r>
                        <a:rPr sz="1700" b="1" lang="ar-SA">
                          <a:solidFill>
                            <a:srgbClr val="FFFFFF"/>
                          </a:solidFill>
                          <a:latin typeface="Arial"/>
                        </a:rPr>
                        <a:t>HexaGrow</a:t>
                      </a:r>
                    </a:p>
                  </a:txBody>
                  <a:tcPr>
                    <a:solidFill>
                      <a:srgbClr val="1F7A5A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 rtl="1"/>
                      <a:r>
                        <a:rPr sz="1700" b="1" lang="ar-SA">
                          <a:solidFill>
                            <a:srgbClr val="FFFFFF"/>
                          </a:solidFill>
                          <a:latin typeface="Arial"/>
                        </a:rPr>
                        <a:t>وحدات تحكم أساسية</a:t>
                      </a:r>
                    </a:p>
                  </a:txBody>
                  <a:tcPr>
                    <a:solidFill>
                      <a:srgbClr val="1C2B26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 rtl="1"/>
                      <a:r>
                        <a:rPr sz="1700" b="1" lang="ar-SA">
                          <a:solidFill>
                            <a:srgbClr val="FFFFFF"/>
                          </a:solidFill>
                          <a:latin typeface="Arial"/>
                        </a:rPr>
                        <a:t>أنظمة مستوردة</a:t>
                      </a:r>
                    </a:p>
                  </a:txBody>
                  <a:tcPr>
                    <a:solidFill>
                      <a:srgbClr val="1C2B26"/>
                    </a:solidFill>
                  </a:tcPr>
                </a:tc>
              </a:tr>
              <a:tr h="694944">
                <a:tc>
                  <a:txBody>
                    <a:bodyPr wrap="square" anchor="ctr" lIns="73152" rIns="73152"/>
                    <a:lstStyle/>
                    <a:p>
                      <a:pPr algn="r" rtl="1"/>
                      <a:r>
                        <a:rPr sz="1700" b="0" lang="ar-SA">
                          <a:solidFill>
                            <a:srgbClr val="1C2B26"/>
                          </a:solidFill>
                          <a:latin typeface="Arial"/>
                        </a:rPr>
                        <a:t>قرارات مدعومة بالذكاء الاصطناعي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 rtl="1"/>
                      <a:r>
                        <a:rPr sz="1700" b="1" lang="ar-SA">
                          <a:solidFill>
                            <a:srgbClr val="1F7A5A"/>
                          </a:solidFill>
                          <a:latin typeface="Arial"/>
                        </a:rPr>
                        <a:t>✓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 rtl="1"/>
                      <a:r>
                        <a:rPr sz="1700" b="0" lang="ar-SA">
                          <a:solidFill>
                            <a:srgbClr val="C0392B"/>
                          </a:solidFill>
                          <a:latin typeface="Arial"/>
                        </a:rPr>
                        <a:t>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 rtl="1"/>
                      <a:r>
                        <a:rPr sz="1700" b="0" lang="ar-SA">
                          <a:solidFill>
                            <a:srgbClr val="1F7A5A"/>
                          </a:solidFill>
                          <a:latin typeface="Arial"/>
                        </a:rPr>
                        <a:t>✓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94944">
                <a:tc>
                  <a:txBody>
                    <a:bodyPr wrap="square" anchor="ctr" lIns="73152" rIns="73152"/>
                    <a:lstStyle/>
                    <a:p>
                      <a:pPr algn="r" rtl="1"/>
                      <a:r>
                        <a:rPr sz="1700" b="0" lang="ar-SA">
                          <a:solidFill>
                            <a:srgbClr val="1C2B26"/>
                          </a:solidFill>
                          <a:latin typeface="Arial"/>
                        </a:rPr>
                        <a:t>التكلفة لكل دفيئة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 rtl="1"/>
                      <a:r>
                        <a:rPr sz="1700" b="1" lang="ar-SA">
                          <a:solidFill>
                            <a:srgbClr val="1C2B26"/>
                          </a:solidFill>
                          <a:latin typeface="Arial"/>
                        </a:rPr>
                        <a:t>$2.5K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 rtl="1"/>
                      <a:r>
                        <a:rPr sz="1700" b="0" lang="ar-SA">
                          <a:solidFill>
                            <a:srgbClr val="1C2B26"/>
                          </a:solidFill>
                          <a:latin typeface="Arial"/>
                        </a:rPr>
                        <a:t>$0.8K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 rtl="1"/>
                      <a:r>
                        <a:rPr sz="1700" b="0" lang="ar-SA">
                          <a:solidFill>
                            <a:srgbClr val="1C2B26"/>
                          </a:solidFill>
                          <a:latin typeface="Arial"/>
                        </a:rPr>
                        <a:t>$12K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94944">
                <a:tc>
                  <a:txBody>
                    <a:bodyPr wrap="square" anchor="ctr" lIns="73152" rIns="73152"/>
                    <a:lstStyle/>
                    <a:p>
                      <a:pPr algn="r" rtl="1"/>
                      <a:r>
                        <a:rPr sz="1700" b="0" lang="ar-SA">
                          <a:solidFill>
                            <a:srgbClr val="1C2B26"/>
                          </a:solidFill>
                          <a:latin typeface="Arial"/>
                        </a:rPr>
                        <a:t>دعم محلي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 rtl="1"/>
                      <a:r>
                        <a:rPr sz="1700" b="1" lang="ar-SA">
                          <a:solidFill>
                            <a:srgbClr val="1C2B26"/>
                          </a:solidFill>
                          <a:latin typeface="Arial"/>
                        </a:rPr>
                        <a:t>في الموقع خلال 48 ساعة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 rtl="1"/>
                      <a:r>
                        <a:rPr sz="1700" b="0" lang="ar-SA">
                          <a:solidFill>
                            <a:srgbClr val="1C2B26"/>
                          </a:solidFill>
                          <a:latin typeface="Arial"/>
                        </a:rPr>
                        <a:t>محدود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 rtl="1"/>
                      <a:r>
                        <a:rPr sz="1700" b="0" lang="ar-SA">
                          <a:solidFill>
                            <a:srgbClr val="1C2B26"/>
                          </a:solidFill>
                          <a:latin typeface="Arial"/>
                        </a:rPr>
                        <a:t>مجدول أسبوعيًا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94944">
                <a:tc>
                  <a:txBody>
                    <a:bodyPr wrap="square" anchor="ctr" lIns="73152" rIns="73152"/>
                    <a:lstStyle/>
                    <a:p>
                      <a:pPr algn="r" rtl="1"/>
                      <a:r>
                        <a:rPr sz="1700" b="0" lang="ar-SA">
                          <a:solidFill>
                            <a:srgbClr val="1C2B26"/>
                          </a:solidFill>
                          <a:latin typeface="Arial"/>
                        </a:rPr>
                        <a:t>نماذج المحاصيل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 rtl="1"/>
                      <a:r>
                        <a:rPr sz="1700" b="1" lang="ar-SA">
                          <a:solidFill>
                            <a:srgbClr val="1C2B26"/>
                          </a:solidFill>
                          <a:latin typeface="Arial"/>
                        </a:rPr>
                        <a:t>60+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 rtl="1"/>
                      <a:r>
                        <a:rPr sz="1700" b="0" lang="ar-SA">
                          <a:solidFill>
                            <a:srgbClr val="1C2B26"/>
                          </a:solidFill>
                          <a:latin typeface="Arial"/>
                        </a:rPr>
                        <a:t>لا شيء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 rtl="1"/>
                      <a:r>
                        <a:rPr sz="1700" b="0" lang="ar-SA">
                          <a:solidFill>
                            <a:srgbClr val="1C2B26"/>
                          </a:solidFill>
                          <a:latin typeface="Arial"/>
                        </a:rPr>
                        <a:t>عدد قليل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3000" b="1" lang="ar-SA">
                <a:solidFill>
                  <a:srgbClr val="1C2B26"/>
                </a:solidFill>
                <a:latin typeface="Arial"/>
              </a:rPr>
              <a:t>فريق القيادة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100" b="0" lang="ar-SA">
                <a:solidFill>
                  <a:srgbClr val="6B7A74"/>
                </a:solidFill>
                <a:latin typeface="Arial"/>
              </a:rPr>
              <a:t>9</a:t>
            </a:r>
          </a:p>
        </p:txBody>
      </p:sp>
      <p:sp>
        <p:nvSpPr>
          <p:cNvPr id="5" name="Oval 4"/>
          <p:cNvSpPr/>
          <p:nvPr/>
        </p:nvSpPr>
        <p:spPr>
          <a:xfrm>
            <a:off x="150876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 rtl="1"/>
            <a:r>
              <a:rPr sz="2600" b="1" lang="ar-SA">
                <a:solidFill>
                  <a:srgbClr val="FFFFFF"/>
                </a:solidFill>
                <a:latin typeface="Arial"/>
              </a:rPr>
              <a:t>SC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08960"/>
            <a:ext cx="27432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2000" b="1" lang="ar-SA">
                <a:solidFill>
                  <a:srgbClr val="1C2B26"/>
                </a:solidFill>
                <a:latin typeface="Arial"/>
              </a:rPr>
              <a:t>سارة كولينز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611880"/>
            <a:ext cx="27432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500" b="1" lang="ar-SA">
                <a:solidFill>
                  <a:srgbClr val="1F7A5A"/>
                </a:solidFill>
                <a:latin typeface="Arial"/>
              </a:rPr>
              <a:t>الرئيس التنفيذي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114800"/>
            <a:ext cx="2560320" cy="18288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300" b="0" lang="ar-SA">
                <a:solidFill>
                  <a:srgbClr val="6B7A74"/>
                </a:solidFill>
                <a:latin typeface="Arial"/>
              </a:rPr>
              <a:t>المدير العام السابق لشركة تصنيع معدات زراعية؛ 15 عامًا في زراعة الدفيئات</a:t>
            </a:r>
          </a:p>
        </p:txBody>
      </p:sp>
      <p:sp>
        <p:nvSpPr>
          <p:cNvPr id="9" name="Oval 8"/>
          <p:cNvSpPr/>
          <p:nvPr/>
        </p:nvSpPr>
        <p:spPr>
          <a:xfrm>
            <a:off x="4343400" y="1737360"/>
            <a:ext cx="1188720" cy="1188720"/>
          </a:xfrm>
          <a:prstGeom prst="ellipse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 rtl="1"/>
            <a:r>
              <a:rPr sz="2600" b="1" lang="ar-SA">
                <a:solidFill>
                  <a:srgbClr val="FFFFFF"/>
                </a:solidFill>
                <a:latin typeface="Arial"/>
              </a:rPr>
              <a:t>DM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6160" y="3108960"/>
            <a:ext cx="27432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2000" b="1" lang="ar-SA">
                <a:solidFill>
                  <a:srgbClr val="1C2B26"/>
                </a:solidFill>
                <a:latin typeface="Arial"/>
              </a:rPr>
              <a:t>ديفيد مورينو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3611880"/>
            <a:ext cx="27432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500" b="1" lang="ar-SA">
                <a:solidFill>
                  <a:srgbClr val="1F7A5A"/>
                </a:solidFill>
                <a:latin typeface="Arial"/>
              </a:rPr>
              <a:t>المدير التقني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4114800"/>
            <a:ext cx="2560320" cy="18288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300" b="0" lang="ar-SA">
                <a:solidFill>
                  <a:srgbClr val="6B7A74"/>
                </a:solidFill>
                <a:latin typeface="Arial"/>
              </a:rPr>
              <a:t>دكتوراه في هندسة التحكم؛ بنى منصة إنترنت الأشياء الصناعية من الصفر</a:t>
            </a:r>
          </a:p>
        </p:txBody>
      </p:sp>
      <p:sp>
        <p:nvSpPr>
          <p:cNvPr id="13" name="Oval 12"/>
          <p:cNvSpPr/>
          <p:nvPr/>
        </p:nvSpPr>
        <p:spPr>
          <a:xfrm>
            <a:off x="717804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 rtl="1"/>
            <a:r>
              <a:rPr sz="2600" b="1" lang="ar-SA">
                <a:solidFill>
                  <a:srgbClr val="FFFFFF"/>
                </a:solidFill>
                <a:latin typeface="Arial"/>
              </a:rPr>
              <a:t>PN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3108960"/>
            <a:ext cx="27432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2000" b="1" lang="ar-SA">
                <a:solidFill>
                  <a:srgbClr val="1C2B26"/>
                </a:solidFill>
                <a:latin typeface="Arial"/>
              </a:rPr>
              <a:t>بريا ناير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3611880"/>
            <a:ext cx="27432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500" b="1" lang="ar-SA">
                <a:solidFill>
                  <a:srgbClr val="1F7A5A"/>
                </a:solidFill>
                <a:latin typeface="Arial"/>
              </a:rPr>
              <a:t>رئيسة قسم الزراعة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4114800"/>
            <a:ext cx="2560320" cy="18288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300" b="0" lang="ar-SA">
                <a:solidFill>
                  <a:srgbClr val="6B7A74"/>
                </a:solidFill>
                <a:latin typeface="Arial"/>
              </a:rPr>
              <a:t>خبيرة زراعية أولى قادت أكثر من 20 مشروعًا تجريبيًا للدفيئات</a:t>
            </a:r>
          </a:p>
        </p:txBody>
      </p:sp>
      <p:sp>
        <p:nvSpPr>
          <p:cNvPr id="17" name="Oval 16"/>
          <p:cNvSpPr/>
          <p:nvPr/>
        </p:nvSpPr>
        <p:spPr>
          <a:xfrm>
            <a:off x="10012680" y="1737360"/>
            <a:ext cx="1188720" cy="1188720"/>
          </a:xfrm>
          <a:prstGeom prst="ellipse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 rtl="1"/>
            <a:r>
              <a:rPr sz="2600" b="1" lang="ar-SA">
                <a:solidFill>
                  <a:srgbClr val="FFFFFF"/>
                </a:solidFill>
                <a:latin typeface="Arial"/>
              </a:rPr>
              <a:t>TB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35440" y="3108960"/>
            <a:ext cx="27432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2000" b="1" lang="ar-SA">
                <a:solidFill>
                  <a:srgbClr val="1C2B26"/>
                </a:solidFill>
                <a:latin typeface="Arial"/>
              </a:rPr>
              <a:t>توم بيكر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5440" y="3611880"/>
            <a:ext cx="27432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500" b="1" lang="ar-SA">
                <a:solidFill>
                  <a:srgbClr val="1F7A5A"/>
                </a:solidFill>
                <a:latin typeface="Arial"/>
              </a:rPr>
              <a:t>مدير العمليات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0" y="4114800"/>
            <a:ext cx="2560320" cy="18288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300" b="0" lang="ar-SA">
                <a:solidFill>
                  <a:srgbClr val="6B7A74"/>
                </a:solidFill>
                <a:latin typeface="Arial"/>
              </a:rPr>
              <a:t>مدير عمليات سابق في سلسلة تجزئة؛ يدير قنوات البيع والتسليم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3000" b="1" lang="ar-SA">
                <a:solidFill>
                  <a:srgbClr val="1C2B26"/>
                </a:solidFill>
                <a:latin typeface="Arial"/>
              </a:rPr>
              <a:t>جولة التمويل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100" b="0" lang="ar-SA">
                <a:solidFill>
                  <a:srgbClr val="6B7A74"/>
                </a:solidFill>
                <a:latin typeface="Arial"/>
              </a:rPr>
              <a:t>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45920"/>
            <a:ext cx="4206240" cy="2743200"/>
          </a:xfrm>
          <a:prstGeom prst="round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42062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5400" b="1" lang="ar-SA">
                <a:solidFill>
                  <a:srgbClr val="FFFFFF"/>
                </a:solidFill>
                <a:latin typeface="Arial"/>
              </a:rPr>
              <a:t>$11M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0" y="1554480"/>
            <a:ext cx="54864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800" b="1" lang="ar-SA">
                <a:solidFill>
                  <a:srgbClr val="1C2B26"/>
                </a:solidFill>
                <a:latin typeface="Arial"/>
              </a:rPr>
              <a:t>استخدام الأموال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0" y="2194560"/>
            <a:ext cx="23774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500" b="0" lang="ar-SA">
                <a:solidFill>
                  <a:srgbClr val="1C2B26"/>
                </a:solidFill>
                <a:latin typeface="Arial"/>
              </a:rPr>
              <a:t>البحث والتطوير والذكاء الاصطناعي</a:t>
            </a:r>
          </a:p>
        </p:txBody>
      </p:sp>
      <p:sp>
        <p:nvSpPr>
          <p:cNvPr id="9" name="Rectangle 8"/>
          <p:cNvSpPr/>
          <p:nvPr/>
        </p:nvSpPr>
        <p:spPr>
          <a:xfrm>
            <a:off x="8138160" y="2267712"/>
            <a:ext cx="3017520" cy="347472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247119" y="2194560"/>
            <a:ext cx="82296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500" b="1" lang="ar-SA">
                <a:solidFill>
                  <a:srgbClr val="1C2B26"/>
                </a:solidFill>
                <a:latin typeface="Arial"/>
              </a:rPr>
              <a:t>40%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0" y="2880360"/>
            <a:ext cx="23774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500" b="0" lang="ar-SA">
                <a:solidFill>
                  <a:srgbClr val="1C2B26"/>
                </a:solidFill>
                <a:latin typeface="Arial"/>
              </a:rPr>
              <a:t>المبيعات والتسويق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38160" y="2953512"/>
            <a:ext cx="2263140" cy="347472"/>
          </a:xfrm>
          <a:prstGeom prst="rect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492740" y="2880360"/>
            <a:ext cx="82296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500" b="1" lang="ar-SA">
                <a:solidFill>
                  <a:srgbClr val="1C2B26"/>
                </a:solidFill>
                <a:latin typeface="Arial"/>
              </a:rPr>
              <a:t>30%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0" y="3566160"/>
            <a:ext cx="23774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500" b="0" lang="ar-SA">
                <a:solidFill>
                  <a:srgbClr val="1C2B26"/>
                </a:solidFill>
                <a:latin typeface="Arial"/>
              </a:rPr>
              <a:t>سلسلة التوريد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60" y="3639312"/>
            <a:ext cx="1508760" cy="347472"/>
          </a:xfrm>
          <a:prstGeom prst="rect">
            <a:avLst/>
          </a:prstGeom>
          <a:solidFill>
            <a:srgbClr val="2A8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738360" y="3566160"/>
            <a:ext cx="82296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500" b="1" lang="ar-SA">
                <a:solidFill>
                  <a:srgbClr val="1C2B26"/>
                </a:solidFill>
                <a:latin typeface="Arial"/>
              </a:rPr>
              <a:t>20%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0" y="4251960"/>
            <a:ext cx="23774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500" b="0" lang="ar-SA">
                <a:solidFill>
                  <a:srgbClr val="1C2B26"/>
                </a:solidFill>
                <a:latin typeface="Arial"/>
              </a:rPr>
              <a:t>العمليات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138160" y="4325112"/>
            <a:ext cx="754380" cy="347472"/>
          </a:xfrm>
          <a:prstGeom prst="rect">
            <a:avLst/>
          </a:prstGeom>
          <a:solidFill>
            <a:srgbClr val="6B7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83980" y="4251960"/>
            <a:ext cx="82296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500" b="1" lang="ar-SA">
                <a:solidFill>
                  <a:srgbClr val="1C2B26"/>
                </a:solidFill>
                <a:latin typeface="Arial"/>
              </a:rPr>
              <a:t>10%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512064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 rtl="1"/>
            <a:r>
              <a:rPr sz="1800" b="1" lang="ar-SA">
                <a:solidFill>
                  <a:srgbClr val="1F7A5A"/>
                </a:solidFill>
                <a:latin typeface="Arial"/>
              </a:rPr>
              <a:t>المرحلة التالية: 40,000 فدان ونقطة التعادل بحلول نهاية 2027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2468880"/>
            <a:ext cx="12191695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4800" b="1" lang="ar-SA">
                <a:solidFill>
                  <a:srgbClr val="FFFFFF"/>
                </a:solidFill>
                <a:latin typeface="Arial"/>
              </a:rPr>
              <a:t>شكرًا لكم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3657600"/>
            <a:ext cx="12191695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 rtl="1"/>
            <a:r>
              <a:rPr sz="1800" b="0" lang="ar-SA">
                <a:solidFill>
                  <a:srgbClr val="D8EEE4"/>
                </a:solidFill>
                <a:latin typeface="Arial"/>
              </a:rPr>
              <a:t>contact@hexagrow.example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HexaGrow</dc:title>
  <dc:subject/>
  <dc:creator/>
  <cp:keywords/>
  <dc:description>generated using python-pptx</dc:description>
  <cp:lastModifiedBy/>
  <cp:revision>1</cp:revision>
  <dcterms:created xsi:type="dcterms:W3CDTF">2013-01-27T09:14:16Z</dcterms:created>
  <dcterms:modified xsi:type="dcterms:W3CDTF">2013-01-27T09:15:58Z</dcterms:modified>
  <cp:category/>
</cp:coreProperties>
</file>